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7" r:id="rId1"/>
  </p:sldMasterIdLst>
  <p:notesMasterIdLst>
    <p:notesMasterId r:id="rId88"/>
  </p:notesMasterIdLst>
  <p:handoutMasterIdLst>
    <p:handoutMasterId r:id="rId89"/>
  </p:handoutMasterIdLst>
  <p:sldIdLst>
    <p:sldId id="257" r:id="rId2"/>
    <p:sldId id="411" r:id="rId3"/>
    <p:sldId id="495" r:id="rId4"/>
    <p:sldId id="308" r:id="rId5"/>
    <p:sldId id="440" r:id="rId6"/>
    <p:sldId id="449" r:id="rId7"/>
    <p:sldId id="496" r:id="rId8"/>
    <p:sldId id="497" r:id="rId9"/>
    <p:sldId id="452" r:id="rId10"/>
    <p:sldId id="467" r:id="rId11"/>
    <p:sldId id="468" r:id="rId12"/>
    <p:sldId id="469" r:id="rId13"/>
    <p:sldId id="540" r:id="rId14"/>
    <p:sldId id="470" r:id="rId15"/>
    <p:sldId id="471" r:id="rId16"/>
    <p:sldId id="472" r:id="rId17"/>
    <p:sldId id="441" r:id="rId18"/>
    <p:sldId id="473" r:id="rId19"/>
    <p:sldId id="474" r:id="rId20"/>
    <p:sldId id="547" r:id="rId21"/>
    <p:sldId id="475" r:id="rId22"/>
    <p:sldId id="476" r:id="rId23"/>
    <p:sldId id="477" r:id="rId24"/>
    <p:sldId id="478" r:id="rId25"/>
    <p:sldId id="448" r:id="rId26"/>
    <p:sldId id="479" r:id="rId27"/>
    <p:sldId id="480" r:id="rId28"/>
    <p:sldId id="481" r:id="rId29"/>
    <p:sldId id="543" r:id="rId30"/>
    <p:sldId id="542" r:id="rId31"/>
    <p:sldId id="544" r:id="rId32"/>
    <p:sldId id="548" r:id="rId33"/>
    <p:sldId id="498" r:id="rId34"/>
    <p:sldId id="482" r:id="rId35"/>
    <p:sldId id="483" r:id="rId36"/>
    <p:sldId id="484" r:id="rId37"/>
    <p:sldId id="485" r:id="rId38"/>
    <p:sldId id="486" r:id="rId39"/>
    <p:sldId id="487" r:id="rId40"/>
    <p:sldId id="499" r:id="rId41"/>
    <p:sldId id="549" r:id="rId42"/>
    <p:sldId id="488" r:id="rId43"/>
    <p:sldId id="489" r:id="rId44"/>
    <p:sldId id="490" r:id="rId45"/>
    <p:sldId id="491" r:id="rId46"/>
    <p:sldId id="492" r:id="rId47"/>
    <p:sldId id="493" r:id="rId48"/>
    <p:sldId id="500" r:id="rId49"/>
    <p:sldId id="501" r:id="rId50"/>
    <p:sldId id="502" r:id="rId51"/>
    <p:sldId id="503" r:id="rId52"/>
    <p:sldId id="510" r:id="rId53"/>
    <p:sldId id="507" r:id="rId54"/>
    <p:sldId id="508" r:id="rId55"/>
    <p:sldId id="509" r:id="rId56"/>
    <p:sldId id="511" r:id="rId57"/>
    <p:sldId id="512" r:id="rId58"/>
    <p:sldId id="513" r:id="rId59"/>
    <p:sldId id="514" r:id="rId60"/>
    <p:sldId id="515" r:id="rId61"/>
    <p:sldId id="516" r:id="rId62"/>
    <p:sldId id="517" r:id="rId63"/>
    <p:sldId id="518" r:id="rId64"/>
    <p:sldId id="519" r:id="rId65"/>
    <p:sldId id="546" r:id="rId66"/>
    <p:sldId id="520" r:id="rId67"/>
    <p:sldId id="521" r:id="rId68"/>
    <p:sldId id="522" r:id="rId69"/>
    <p:sldId id="550" r:id="rId70"/>
    <p:sldId id="523" r:id="rId71"/>
    <p:sldId id="524" r:id="rId72"/>
    <p:sldId id="525" r:id="rId73"/>
    <p:sldId id="526" r:id="rId74"/>
    <p:sldId id="527" r:id="rId75"/>
    <p:sldId id="528" r:id="rId76"/>
    <p:sldId id="545" r:id="rId77"/>
    <p:sldId id="529" r:id="rId78"/>
    <p:sldId id="530" r:id="rId79"/>
    <p:sldId id="531" r:id="rId80"/>
    <p:sldId id="532" r:id="rId81"/>
    <p:sldId id="533" r:id="rId82"/>
    <p:sldId id="534" r:id="rId83"/>
    <p:sldId id="535" r:id="rId84"/>
    <p:sldId id="537" r:id="rId85"/>
    <p:sldId id="538" r:id="rId86"/>
    <p:sldId id="539" r:id="rId87"/>
  </p:sldIdLst>
  <p:sldSz cx="12192000" cy="6858000"/>
  <p:notesSz cx="7099300" cy="10234613"/>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5pPr>
    <a:lvl6pPr marL="2286000" algn="l" defTabSz="914400" rtl="0" eaLnBrk="1" latinLnBrk="0" hangingPunct="1">
      <a:defRPr sz="2400" kern="1200">
        <a:solidFill>
          <a:schemeClr val="tx1"/>
        </a:solidFill>
        <a:latin typeface="Times" charset="0"/>
        <a:ea typeface="ＭＳ Ｐゴシック" pitchFamily="1" charset="-128"/>
        <a:cs typeface="+mn-cs"/>
      </a:defRPr>
    </a:lvl6pPr>
    <a:lvl7pPr marL="2743200" algn="l" defTabSz="914400" rtl="0" eaLnBrk="1" latinLnBrk="0" hangingPunct="1">
      <a:defRPr sz="2400" kern="1200">
        <a:solidFill>
          <a:schemeClr val="tx1"/>
        </a:solidFill>
        <a:latin typeface="Times" charset="0"/>
        <a:ea typeface="ＭＳ Ｐゴシック" pitchFamily="1" charset="-128"/>
        <a:cs typeface="+mn-cs"/>
      </a:defRPr>
    </a:lvl7pPr>
    <a:lvl8pPr marL="3200400" algn="l" defTabSz="914400" rtl="0" eaLnBrk="1" latinLnBrk="0" hangingPunct="1">
      <a:defRPr sz="2400" kern="1200">
        <a:solidFill>
          <a:schemeClr val="tx1"/>
        </a:solidFill>
        <a:latin typeface="Times" charset="0"/>
        <a:ea typeface="ＭＳ Ｐゴシック" pitchFamily="1" charset="-128"/>
        <a:cs typeface="+mn-cs"/>
      </a:defRPr>
    </a:lvl8pPr>
    <a:lvl9pPr marL="3657600" algn="l" defTabSz="914400" rtl="0" eaLnBrk="1" latinLnBrk="0" hangingPunct="1">
      <a:defRPr sz="2400" kern="1200">
        <a:solidFill>
          <a:schemeClr val="tx1"/>
        </a:solidFill>
        <a:latin typeface="Times" charset="0"/>
        <a:ea typeface="ＭＳ Ｐゴシック" pitchFamily="1"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8AA"/>
    <a:srgbClr val="C01428"/>
    <a:srgbClr val="FCFFD1"/>
    <a:srgbClr val="5B3F67"/>
    <a:srgbClr val="4DBA4C"/>
    <a:srgbClr val="3B3B3B"/>
    <a:srgbClr val="F7F43E"/>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86259" autoAdjust="0"/>
  </p:normalViewPr>
  <p:slideViewPr>
    <p:cSldViewPr>
      <p:cViewPr varScale="1">
        <p:scale>
          <a:sx n="110" d="100"/>
          <a:sy n="110" d="100"/>
        </p:scale>
        <p:origin x="872" y="16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1144"/>
    </p:cViewPr>
  </p:sorterViewPr>
  <p:notesViewPr>
    <p:cSldViewPr>
      <p:cViewPr varScale="1">
        <p:scale>
          <a:sx n="76" d="100"/>
          <a:sy n="76" d="100"/>
        </p:scale>
        <p:origin x="4032" y="16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076364" cy="511731"/>
          </a:xfrm>
          <a:prstGeom prst="rect">
            <a:avLst/>
          </a:prstGeom>
        </p:spPr>
        <p:txBody>
          <a:bodyPr vert="horz" lIns="94628" tIns="47314" rIns="94628" bIns="47314" rtlCol="0"/>
          <a:lstStyle>
            <a:lvl1pPr algn="l">
              <a:defRPr sz="1200"/>
            </a:lvl1pPr>
          </a:lstStyle>
          <a:p>
            <a:endParaRPr lang="en-AU"/>
          </a:p>
        </p:txBody>
      </p:sp>
      <p:sp>
        <p:nvSpPr>
          <p:cNvPr id="3" name="Date Placeholder 2"/>
          <p:cNvSpPr>
            <a:spLocks noGrp="1"/>
          </p:cNvSpPr>
          <p:nvPr>
            <p:ph type="dt" sz="quarter" idx="1"/>
          </p:nvPr>
        </p:nvSpPr>
        <p:spPr>
          <a:xfrm>
            <a:off x="4021296" y="2"/>
            <a:ext cx="3076364" cy="511731"/>
          </a:xfrm>
          <a:prstGeom prst="rect">
            <a:avLst/>
          </a:prstGeom>
        </p:spPr>
        <p:txBody>
          <a:bodyPr vert="horz" lIns="94628" tIns="47314" rIns="94628" bIns="47314" rtlCol="0"/>
          <a:lstStyle>
            <a:lvl1pPr algn="r">
              <a:defRPr sz="1200"/>
            </a:lvl1pPr>
          </a:lstStyle>
          <a:p>
            <a:fld id="{FB3B0C9F-4643-43B6-AC9F-8BCB78550534}" type="datetime1">
              <a:rPr lang="en-AU" smtClean="0"/>
              <a:t>8/11/20</a:t>
            </a:fld>
            <a:endParaRPr lang="en-AU" dirty="0"/>
          </a:p>
        </p:txBody>
      </p:sp>
      <p:sp>
        <p:nvSpPr>
          <p:cNvPr id="4" name="Footer Placeholder 3"/>
          <p:cNvSpPr>
            <a:spLocks noGrp="1"/>
          </p:cNvSpPr>
          <p:nvPr>
            <p:ph type="ftr" sz="quarter" idx="2"/>
          </p:nvPr>
        </p:nvSpPr>
        <p:spPr>
          <a:xfrm>
            <a:off x="1" y="9721111"/>
            <a:ext cx="3076364" cy="511731"/>
          </a:xfrm>
          <a:prstGeom prst="rect">
            <a:avLst/>
          </a:prstGeom>
        </p:spPr>
        <p:txBody>
          <a:bodyPr vert="horz" lIns="94628" tIns="47314" rIns="94628" bIns="47314" rtlCol="0" anchor="b"/>
          <a:lstStyle>
            <a:lvl1pPr algn="l">
              <a:defRPr sz="1200"/>
            </a:lvl1pPr>
          </a:lstStyle>
          <a:p>
            <a:endParaRPr lang="en-AU"/>
          </a:p>
        </p:txBody>
      </p:sp>
      <p:sp>
        <p:nvSpPr>
          <p:cNvPr id="5" name="Slide Number Placeholder 4"/>
          <p:cNvSpPr>
            <a:spLocks noGrp="1"/>
          </p:cNvSpPr>
          <p:nvPr>
            <p:ph type="sldNum" sz="quarter" idx="3"/>
          </p:nvPr>
        </p:nvSpPr>
        <p:spPr>
          <a:xfrm>
            <a:off x="4021296" y="9721111"/>
            <a:ext cx="3076364" cy="511731"/>
          </a:xfrm>
          <a:prstGeom prst="rect">
            <a:avLst/>
          </a:prstGeom>
        </p:spPr>
        <p:txBody>
          <a:bodyPr vert="horz" lIns="94628" tIns="47314" rIns="94628" bIns="47314" rtlCol="0" anchor="b"/>
          <a:lstStyle>
            <a:lvl1pPr algn="r">
              <a:defRPr sz="1200"/>
            </a:lvl1pPr>
          </a:lstStyle>
          <a:p>
            <a:fld id="{69985D01-6F35-4EEE-B85F-524ED7D2FC2C}" type="slidenum">
              <a:rPr lang="en-AU" smtClean="0"/>
              <a:pPr/>
              <a:t>‹#›</a:t>
            </a:fld>
            <a:endParaRPr lang="en-AU"/>
          </a:p>
        </p:txBody>
      </p:sp>
    </p:spTree>
    <p:extLst>
      <p:ext uri="{BB962C8B-B14F-4D97-AF65-F5344CB8AC3E}">
        <p14:creationId xmlns:p14="http://schemas.microsoft.com/office/powerpoint/2010/main" val="3879764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1" y="2"/>
            <a:ext cx="3076364" cy="511731"/>
          </a:xfrm>
          <a:prstGeom prst="rect">
            <a:avLst/>
          </a:prstGeom>
          <a:noFill/>
          <a:ln w="9525">
            <a:noFill/>
            <a:miter lim="800000"/>
            <a:headEnd/>
            <a:tailEnd/>
          </a:ln>
          <a:effectLst/>
        </p:spPr>
        <p:txBody>
          <a:bodyPr vert="horz" wrap="square" lIns="94628" tIns="47314" rIns="94628" bIns="47314" numCol="1" anchor="t" anchorCtr="0" compatLnSpc="1">
            <a:prstTxWarp prst="textNoShape">
              <a:avLst/>
            </a:prstTxWarp>
          </a:bodyPr>
          <a:lstStyle>
            <a:lvl1pPr>
              <a:defRPr sz="1200">
                <a:latin typeface="Arial" pitchFamily="34" charset="0"/>
              </a:defRPr>
            </a:lvl1pPr>
          </a:lstStyle>
          <a:p>
            <a:endParaRPr lang="en-AU"/>
          </a:p>
        </p:txBody>
      </p:sp>
      <p:sp>
        <p:nvSpPr>
          <p:cNvPr id="24579" name="Rectangle 3"/>
          <p:cNvSpPr>
            <a:spLocks noGrp="1" noChangeArrowheads="1"/>
          </p:cNvSpPr>
          <p:nvPr>
            <p:ph type="dt" idx="1"/>
          </p:nvPr>
        </p:nvSpPr>
        <p:spPr bwMode="auto">
          <a:xfrm>
            <a:off x="4021296" y="2"/>
            <a:ext cx="3076364" cy="511731"/>
          </a:xfrm>
          <a:prstGeom prst="rect">
            <a:avLst/>
          </a:prstGeom>
          <a:noFill/>
          <a:ln w="9525">
            <a:noFill/>
            <a:miter lim="800000"/>
            <a:headEnd/>
            <a:tailEnd/>
          </a:ln>
          <a:effectLst/>
        </p:spPr>
        <p:txBody>
          <a:bodyPr vert="horz" wrap="square" lIns="94628" tIns="47314" rIns="94628" bIns="47314" numCol="1" anchor="t" anchorCtr="0" compatLnSpc="1">
            <a:prstTxWarp prst="textNoShape">
              <a:avLst/>
            </a:prstTxWarp>
          </a:bodyPr>
          <a:lstStyle>
            <a:lvl1pPr algn="r">
              <a:defRPr sz="1200">
                <a:latin typeface="Arial" pitchFamily="34" charset="0"/>
              </a:defRPr>
            </a:lvl1pPr>
          </a:lstStyle>
          <a:p>
            <a:endParaRPr lang="en-AU"/>
          </a:p>
        </p:txBody>
      </p:sp>
      <p:sp>
        <p:nvSpPr>
          <p:cNvPr id="24580"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09930" y="4861445"/>
            <a:ext cx="5679440" cy="4605576"/>
          </a:xfrm>
          <a:prstGeom prst="rect">
            <a:avLst/>
          </a:prstGeom>
          <a:noFill/>
          <a:ln w="9525">
            <a:noFill/>
            <a:miter lim="800000"/>
            <a:headEnd/>
            <a:tailEnd/>
          </a:ln>
          <a:effectLst/>
        </p:spPr>
        <p:txBody>
          <a:bodyPr vert="horz" wrap="square" lIns="94628" tIns="47314" rIns="94628" bIns="47314"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4582" name="Rectangle 6"/>
          <p:cNvSpPr>
            <a:spLocks noGrp="1" noChangeArrowheads="1"/>
          </p:cNvSpPr>
          <p:nvPr>
            <p:ph type="ftr" sz="quarter" idx="4"/>
          </p:nvPr>
        </p:nvSpPr>
        <p:spPr bwMode="auto">
          <a:xfrm>
            <a:off x="1" y="9721111"/>
            <a:ext cx="3076364" cy="511731"/>
          </a:xfrm>
          <a:prstGeom prst="rect">
            <a:avLst/>
          </a:prstGeom>
          <a:noFill/>
          <a:ln w="9525">
            <a:noFill/>
            <a:miter lim="800000"/>
            <a:headEnd/>
            <a:tailEnd/>
          </a:ln>
          <a:effectLst/>
        </p:spPr>
        <p:txBody>
          <a:bodyPr vert="horz" wrap="square" lIns="94628" tIns="47314" rIns="94628" bIns="47314" numCol="1" anchor="b" anchorCtr="0" compatLnSpc="1">
            <a:prstTxWarp prst="textNoShape">
              <a:avLst/>
            </a:prstTxWarp>
          </a:bodyPr>
          <a:lstStyle>
            <a:lvl1pPr>
              <a:defRPr sz="1200">
                <a:latin typeface="Arial" pitchFamily="34" charset="0"/>
              </a:defRPr>
            </a:lvl1pPr>
          </a:lstStyle>
          <a:p>
            <a:endParaRPr lang="en-AU"/>
          </a:p>
        </p:txBody>
      </p:sp>
      <p:sp>
        <p:nvSpPr>
          <p:cNvPr id="24583" name="Rectangle 7"/>
          <p:cNvSpPr>
            <a:spLocks noGrp="1" noChangeArrowheads="1"/>
          </p:cNvSpPr>
          <p:nvPr>
            <p:ph type="sldNum" sz="quarter" idx="5"/>
          </p:nvPr>
        </p:nvSpPr>
        <p:spPr bwMode="auto">
          <a:xfrm>
            <a:off x="4021296" y="9721111"/>
            <a:ext cx="3076364" cy="511731"/>
          </a:xfrm>
          <a:prstGeom prst="rect">
            <a:avLst/>
          </a:prstGeom>
          <a:noFill/>
          <a:ln w="9525">
            <a:noFill/>
            <a:miter lim="800000"/>
            <a:headEnd/>
            <a:tailEnd/>
          </a:ln>
          <a:effectLst/>
        </p:spPr>
        <p:txBody>
          <a:bodyPr vert="horz" wrap="square" lIns="94628" tIns="47314" rIns="94628" bIns="47314" numCol="1" anchor="b" anchorCtr="0" compatLnSpc="1">
            <a:prstTxWarp prst="textNoShape">
              <a:avLst/>
            </a:prstTxWarp>
          </a:bodyPr>
          <a:lstStyle>
            <a:lvl1pPr algn="r">
              <a:defRPr sz="1200">
                <a:latin typeface="Arial" pitchFamily="34" charset="0"/>
              </a:defRPr>
            </a:lvl1pPr>
          </a:lstStyle>
          <a:p>
            <a:fld id="{6EFA1CCC-15FC-44A7-B866-55A256E82501}" type="slidenum">
              <a:rPr lang="en-AU"/>
              <a:pPr/>
              <a:t>‹#›</a:t>
            </a:fld>
            <a:endParaRPr lang="en-AU"/>
          </a:p>
        </p:txBody>
      </p:sp>
    </p:spTree>
    <p:extLst>
      <p:ext uri="{BB962C8B-B14F-4D97-AF65-F5344CB8AC3E}">
        <p14:creationId xmlns:p14="http://schemas.microsoft.com/office/powerpoint/2010/main" val="39631299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1pPr>
    <a:lvl2pPr marL="4572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2pPr>
    <a:lvl3pPr marL="9144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3pPr>
    <a:lvl4pPr marL="13716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4pPr>
    <a:lvl5pPr marL="18288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E17411-CFC9-4E31-A509-817D5E32318C}" type="slidenum">
              <a:rPr lang="en-AU"/>
              <a:pPr/>
              <a:t>1</a:t>
            </a:fld>
            <a:endParaRPr lang="en-AU"/>
          </a:p>
        </p:txBody>
      </p:sp>
      <p:sp>
        <p:nvSpPr>
          <p:cNvPr id="46082" name="Rectangle 2"/>
          <p:cNvSpPr>
            <a:spLocks noGrp="1" noRot="1" noChangeAspect="1" noChangeArrowheads="1" noTextEdit="1"/>
          </p:cNvSpPr>
          <p:nvPr>
            <p:ph type="sldImg"/>
          </p:nvPr>
        </p:nvSpPr>
        <p:spPr>
          <a:xfrm>
            <a:off x="139700" y="768350"/>
            <a:ext cx="6819900" cy="3836988"/>
          </a:xfrm>
          <a:ln/>
        </p:spPr>
      </p:sp>
      <p:sp>
        <p:nvSpPr>
          <p:cNvPr id="4608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264011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Golden ratio 1.619</a:t>
            </a:r>
          </a:p>
          <a:p>
            <a:endParaRPr lang="en-AU" dirty="0"/>
          </a:p>
          <a:p>
            <a:r>
              <a:rPr lang="en-AU" dirty="0"/>
              <a:t>https://www.ucsart.com/fine-art-education/learn-the-golden-ratio</a:t>
            </a:r>
          </a:p>
          <a:p>
            <a:endParaRPr lang="en-AU" dirty="0"/>
          </a:p>
          <a:p>
            <a:r>
              <a:rPr lang="en-AU" dirty="0"/>
              <a:t>https://sites.google.com/a/maret.org/advanced-math-7-final-project-2014/math-in-everyday-life/the-golden-ratio-in-the-word-around-us</a:t>
            </a:r>
          </a:p>
        </p:txBody>
      </p:sp>
      <p:sp>
        <p:nvSpPr>
          <p:cNvPr id="4" name="Slide Number Placeholder 3"/>
          <p:cNvSpPr>
            <a:spLocks noGrp="1"/>
          </p:cNvSpPr>
          <p:nvPr>
            <p:ph type="sldNum" sz="quarter" idx="10"/>
          </p:nvPr>
        </p:nvSpPr>
        <p:spPr/>
        <p:txBody>
          <a:bodyPr/>
          <a:lstStyle/>
          <a:p>
            <a:fld id="{6EFA1CCC-15FC-44A7-B866-55A256E82501}" type="slidenum">
              <a:rPr lang="en-AU" smtClean="0"/>
              <a:pPr/>
              <a:t>13</a:t>
            </a:fld>
            <a:endParaRPr lang="en-AU"/>
          </a:p>
        </p:txBody>
      </p:sp>
    </p:spTree>
    <p:extLst>
      <p:ext uri="{BB962C8B-B14F-4D97-AF65-F5344CB8AC3E}">
        <p14:creationId xmlns:p14="http://schemas.microsoft.com/office/powerpoint/2010/main" val="2377563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EFA1CCC-15FC-44A7-B866-55A256E82501}" type="slidenum">
              <a:rPr lang="en-AU" smtClean="0"/>
              <a:pPr/>
              <a:t>24</a:t>
            </a:fld>
            <a:endParaRPr lang="en-AU"/>
          </a:p>
        </p:txBody>
      </p:sp>
    </p:spTree>
    <p:extLst>
      <p:ext uri="{BB962C8B-B14F-4D97-AF65-F5344CB8AC3E}">
        <p14:creationId xmlns:p14="http://schemas.microsoft.com/office/powerpoint/2010/main" val="560888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https://icons8.com/articles/why-are-so-many-companies-changing-to-flat-logo-design/	</a:t>
            </a:r>
          </a:p>
        </p:txBody>
      </p:sp>
      <p:sp>
        <p:nvSpPr>
          <p:cNvPr id="4" name="Slide Number Placeholder 3"/>
          <p:cNvSpPr>
            <a:spLocks noGrp="1"/>
          </p:cNvSpPr>
          <p:nvPr>
            <p:ph type="sldNum" sz="quarter" idx="10"/>
          </p:nvPr>
        </p:nvSpPr>
        <p:spPr/>
        <p:txBody>
          <a:bodyPr/>
          <a:lstStyle/>
          <a:p>
            <a:fld id="{6EFA1CCC-15FC-44A7-B866-55A256E82501}" type="slidenum">
              <a:rPr lang="en-AU" smtClean="0"/>
              <a:pPr/>
              <a:t>29</a:t>
            </a:fld>
            <a:endParaRPr lang="en-AU"/>
          </a:p>
        </p:txBody>
      </p:sp>
    </p:spTree>
    <p:extLst>
      <p:ext uri="{BB962C8B-B14F-4D97-AF65-F5344CB8AC3E}">
        <p14:creationId xmlns:p14="http://schemas.microsoft.com/office/powerpoint/2010/main" val="2068354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https://www.behance.net/gallery/9028077/Google-Visual-Assets-Guidelines-Part-1</a:t>
            </a:r>
          </a:p>
        </p:txBody>
      </p:sp>
      <p:sp>
        <p:nvSpPr>
          <p:cNvPr id="4" name="Slide Number Placeholder 3"/>
          <p:cNvSpPr>
            <a:spLocks noGrp="1"/>
          </p:cNvSpPr>
          <p:nvPr>
            <p:ph type="sldNum" sz="quarter" idx="10"/>
          </p:nvPr>
        </p:nvSpPr>
        <p:spPr/>
        <p:txBody>
          <a:bodyPr/>
          <a:lstStyle/>
          <a:p>
            <a:fld id="{6EFA1CCC-15FC-44A7-B866-55A256E82501}" type="slidenum">
              <a:rPr lang="en-AU" smtClean="0"/>
              <a:pPr/>
              <a:t>30</a:t>
            </a:fld>
            <a:endParaRPr lang="en-AU"/>
          </a:p>
        </p:txBody>
      </p:sp>
    </p:spTree>
    <p:extLst>
      <p:ext uri="{BB962C8B-B14F-4D97-AF65-F5344CB8AC3E}">
        <p14:creationId xmlns:p14="http://schemas.microsoft.com/office/powerpoint/2010/main" val="119419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EFA1CCC-15FC-44A7-B866-55A256E82501}" type="slidenum">
              <a:rPr lang="en-AU" smtClean="0"/>
              <a:pPr/>
              <a:t>31</a:t>
            </a:fld>
            <a:endParaRPr lang="en-AU"/>
          </a:p>
        </p:txBody>
      </p:sp>
    </p:spTree>
    <p:extLst>
      <p:ext uri="{BB962C8B-B14F-4D97-AF65-F5344CB8AC3E}">
        <p14:creationId xmlns:p14="http://schemas.microsoft.com/office/powerpoint/2010/main" val="4281823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https://vimeo.com/202980227</a:t>
            </a:r>
          </a:p>
        </p:txBody>
      </p:sp>
      <p:sp>
        <p:nvSpPr>
          <p:cNvPr id="4" name="Slide Number Placeholder 3"/>
          <p:cNvSpPr>
            <a:spLocks noGrp="1"/>
          </p:cNvSpPr>
          <p:nvPr>
            <p:ph type="sldNum" sz="quarter" idx="10"/>
          </p:nvPr>
        </p:nvSpPr>
        <p:spPr/>
        <p:txBody>
          <a:bodyPr/>
          <a:lstStyle/>
          <a:p>
            <a:fld id="{6EFA1CCC-15FC-44A7-B866-55A256E82501}" type="slidenum">
              <a:rPr lang="en-AU" smtClean="0"/>
              <a:pPr/>
              <a:t>65</a:t>
            </a:fld>
            <a:endParaRPr lang="en-AU"/>
          </a:p>
        </p:txBody>
      </p:sp>
    </p:spTree>
    <p:extLst>
      <p:ext uri="{BB962C8B-B14F-4D97-AF65-F5344CB8AC3E}">
        <p14:creationId xmlns:p14="http://schemas.microsoft.com/office/powerpoint/2010/main" val="95423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https://www.youtube.com/watch?v=h8c6U7dpI7g</a:t>
            </a:r>
          </a:p>
        </p:txBody>
      </p:sp>
      <p:sp>
        <p:nvSpPr>
          <p:cNvPr id="4" name="Slide Number Placeholder 3"/>
          <p:cNvSpPr>
            <a:spLocks noGrp="1"/>
          </p:cNvSpPr>
          <p:nvPr>
            <p:ph type="sldNum" sz="quarter" idx="10"/>
          </p:nvPr>
        </p:nvSpPr>
        <p:spPr/>
        <p:txBody>
          <a:bodyPr/>
          <a:lstStyle/>
          <a:p>
            <a:fld id="{6EFA1CCC-15FC-44A7-B866-55A256E82501}" type="slidenum">
              <a:rPr lang="en-AU" smtClean="0"/>
              <a:pPr/>
              <a:t>76</a:t>
            </a:fld>
            <a:endParaRPr lang="en-AU"/>
          </a:p>
        </p:txBody>
      </p:sp>
    </p:spTree>
    <p:extLst>
      <p:ext uri="{BB962C8B-B14F-4D97-AF65-F5344CB8AC3E}">
        <p14:creationId xmlns:p14="http://schemas.microsoft.com/office/powerpoint/2010/main" val="1956312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EFA1CCC-15FC-44A7-B866-55A256E82501}" type="slidenum">
              <a:rPr lang="en-AU" smtClean="0"/>
              <a:pPr/>
              <a:t>77</a:t>
            </a:fld>
            <a:endParaRPr lang="en-AU"/>
          </a:p>
        </p:txBody>
      </p:sp>
    </p:spTree>
    <p:extLst>
      <p:ext uri="{BB962C8B-B14F-4D97-AF65-F5344CB8AC3E}">
        <p14:creationId xmlns:p14="http://schemas.microsoft.com/office/powerpoint/2010/main" val="3706538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058A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noAutofit/>
          </a:bodyPr>
          <a:lstStyle>
            <a:lvl1pPr>
              <a:defRPr sz="5000" b="1">
                <a:solidFill>
                  <a:srgbClr val="FCFFD1"/>
                </a:solidFill>
                <a:latin typeface="+mn-lt"/>
              </a:defRPr>
            </a:lvl1pPr>
          </a:lstStyle>
          <a:p>
            <a:r>
              <a:rPr lang="en-AU"/>
              <a:t>Click to edit Master title style</a:t>
            </a:r>
            <a:endParaRPr lang="en-AU"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CFFD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005CBFA5-FB3B-4EDF-937C-5B62B025CFCA}" type="slidenum">
              <a:rPr lang="zh-CN" altLang="en-US" smtClean="0"/>
              <a:pPr/>
              <a:t>‹#›</a:t>
            </a:fld>
            <a:endParaRPr lang="en-US" altLang="zh-CN">
              <a:latin typeface="Times"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8B7E7DB8-3179-4989-A1EA-6DC19708F43C}" type="slidenum">
              <a:rPr lang="zh-CN" altLang="en-US" smtClean="0"/>
              <a:pPr/>
              <a:t>‹#›</a:t>
            </a:fld>
            <a:endParaRPr lang="en-US" altLang="zh-CN">
              <a:latin typeface="Times"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C2B96032-D0B6-43AA-B682-881748997F63}" type="slidenum">
              <a:rPr lang="zh-CN" altLang="en-US" smtClean="0"/>
              <a:pPr/>
              <a:t>‹#›</a:t>
            </a:fld>
            <a:endParaRPr lang="en-US" altLang="zh-CN">
              <a:latin typeface="Times"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8241027E-83C7-49B7-8A45-C3E08ECC799D}" type="slidenum">
              <a:rPr lang="zh-CN" altLang="en-US" smtClean="0"/>
              <a:pPr/>
              <a:t>‹#›</a:t>
            </a:fld>
            <a:endParaRPr lang="en-US" altLang="zh-CN">
              <a:latin typeface="Times"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AU"/>
              <a:t>Click to edit Master title style</a:t>
            </a:r>
          </a:p>
        </p:txBody>
      </p:sp>
      <p:sp>
        <p:nvSpPr>
          <p:cNvPr id="3" name="Content Placeholder 2"/>
          <p:cNvSpPr>
            <a:spLocks noGrp="1"/>
          </p:cNvSpPr>
          <p:nvPr>
            <p:ph idx="1"/>
          </p:nvPr>
        </p:nvSpPr>
        <p:spPr>
          <a:xfrm>
            <a:off x="4766735"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B08E0D51-0D5D-4EC8-9870-D9C09FE5249C}" type="slidenum">
              <a:rPr lang="zh-CN" altLang="en-US" smtClean="0"/>
              <a:pPr/>
              <a:t>‹#›</a:t>
            </a:fld>
            <a:endParaRPr lang="en-US" altLang="zh-CN">
              <a:latin typeface="Times"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AU"/>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0FCA13DB-3710-4ADC-B870-6832DB60B8F5}" type="slidenum">
              <a:rPr lang="zh-CN" altLang="en-US" smtClean="0"/>
              <a:pPr/>
              <a:t>‹#›</a:t>
            </a:fld>
            <a:endParaRPr lang="en-US" altLang="zh-CN">
              <a:latin typeface="Times"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151E0015-FD4A-4563-AEE5-C5E6560A01F9}" type="slidenum">
              <a:rPr lang="zh-CN" altLang="en-US" smtClean="0"/>
              <a:pPr/>
              <a:t>‹#›</a:t>
            </a:fld>
            <a:endParaRPr lang="en-US" altLang="zh-CN">
              <a:latin typeface="Times"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AU"/>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D306880D-4718-41CE-858C-2A31A90BFB90}" type="slidenum">
              <a:rPr lang="zh-CN" altLang="en-US" smtClean="0"/>
              <a:pPr/>
              <a:t>‹#›</a:t>
            </a:fld>
            <a:endParaRPr lang="en-US" altLang="zh-CN">
              <a:latin typeface="Times"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FAAF4B21-50B4-4265-A742-E335EB1C34A4}" type="slidenum">
              <a:rPr lang="zh-CN" altLang="en-US" smtClean="0"/>
              <a:pPr/>
              <a:t>‹#›</a:t>
            </a:fld>
            <a:endParaRPr lang="en-US" altLang="zh-CN">
              <a:latin typeface="Times" charset="0"/>
            </a:endParaRPr>
          </a:p>
        </p:txBody>
      </p:sp>
      <p:sp>
        <p:nvSpPr>
          <p:cNvPr id="9" name="TextBox 8"/>
          <p:cNvSpPr txBox="1"/>
          <p:nvPr userDrawn="1"/>
        </p:nvSpPr>
        <p:spPr>
          <a:xfrm>
            <a:off x="10001278" y="6286520"/>
            <a:ext cx="1619261" cy="338554"/>
          </a:xfrm>
          <a:prstGeom prst="rect">
            <a:avLst/>
          </a:prstGeom>
          <a:noFill/>
        </p:spPr>
        <p:txBody>
          <a:bodyPr wrap="square" rtlCol="0">
            <a:spAutoFit/>
          </a:bodyPr>
          <a:lstStyle/>
          <a:p>
            <a:pPr algn="r"/>
            <a:r>
              <a:rPr lang="en-AU" sz="1600" dirty="0">
                <a:latin typeface="Arial Narrow" pitchFamily="34" charset="0"/>
              </a:rPr>
              <a:t>2020 / </a:t>
            </a:r>
            <a:fld id="{CDBEEF4B-1684-417A-A8FB-D191C80A855F}" type="slidenum">
              <a:rPr lang="en-AU" sz="1600" smtClean="0">
                <a:latin typeface="Arial Narrow" pitchFamily="34" charset="0"/>
              </a:rPr>
              <a:pPr algn="r"/>
              <a:t>‹#›</a:t>
            </a:fld>
            <a:endParaRPr lang="en-AU" sz="1600" dirty="0">
              <a:latin typeface="Arial Narrow" pitchFamily="34" charset="0"/>
            </a:endParaRPr>
          </a:p>
        </p:txBody>
      </p:sp>
      <p:sp>
        <p:nvSpPr>
          <p:cNvPr id="12" name="TextBox 11"/>
          <p:cNvSpPr txBox="1"/>
          <p:nvPr userDrawn="1"/>
        </p:nvSpPr>
        <p:spPr>
          <a:xfrm>
            <a:off x="1127448" y="6281872"/>
            <a:ext cx="2339102" cy="338554"/>
          </a:xfrm>
          <a:prstGeom prst="rect">
            <a:avLst/>
          </a:prstGeom>
          <a:noFill/>
        </p:spPr>
        <p:txBody>
          <a:bodyPr wrap="none" rtlCol="0">
            <a:spAutoFit/>
          </a:bodyPr>
          <a:lstStyle/>
          <a:p>
            <a:r>
              <a:rPr lang="en-AU" sz="1600" dirty="0">
                <a:latin typeface="Arial Narrow" pitchFamily="34" charset="0"/>
              </a:rPr>
              <a:t>SIT216 User Centred Design</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755" y="5706000"/>
            <a:ext cx="1034984" cy="103498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B0F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F6F24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tx1"/>
                </a:solidFill>
                <a:latin typeface="+mn-lt"/>
              </a:defRPr>
            </a:lvl1pPr>
          </a:lstStyle>
          <a:p>
            <a:r>
              <a:rPr lang="en-AU"/>
              <a:t>Click to edit Master title style</a:t>
            </a:r>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3B3B3B"/>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rgbClr val="F6F240"/>
                </a:solidFill>
                <a:latin typeface="+mn-lt"/>
              </a:defRPr>
            </a:lvl1pPr>
          </a:lstStyle>
          <a:p>
            <a:r>
              <a:rPr lang="en-AU"/>
              <a:t>Click to edit Master title style</a:t>
            </a:r>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4DBA4C"/>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4_Section Header">
    <p:bg>
      <p:bgPr>
        <a:solidFill>
          <a:srgbClr val="5B3F6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5_Section Header">
    <p:bg>
      <p:bgPr>
        <a:solidFill>
          <a:srgbClr val="C0142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6_Section Header">
    <p:bg>
      <p:bgPr>
        <a:solidFill>
          <a:srgbClr val="FCFFD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rgbClr val="3B3B3B"/>
                </a:solidFill>
                <a:latin typeface="+mn-lt"/>
              </a:defRPr>
            </a:lvl1pPr>
          </a:lstStyle>
          <a:p>
            <a:r>
              <a:rPr lang="en-AU"/>
              <a:t>Click to edit Master title style</a:t>
            </a:r>
            <a:endParaRPr lang="en-A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143000"/>
          </a:xfrm>
          <a:prstGeom prst="rect">
            <a:avLst/>
          </a:prstGeom>
        </p:spPr>
        <p:txBody>
          <a:bodyPr vert="horz" lIns="91440" tIns="45720" rIns="91440" bIns="45720" rtlCol="0" anchor="ctr">
            <a:normAutofit/>
          </a:bodyPr>
          <a:lstStyle/>
          <a:p>
            <a:r>
              <a:rPr lang="en-AU"/>
              <a:t>Click to edit Master title style</a:t>
            </a:r>
          </a:p>
        </p:txBody>
      </p:sp>
      <p:sp>
        <p:nvSpPr>
          <p:cNvPr id="3" name="Text Placeholder 2"/>
          <p:cNvSpPr>
            <a:spLocks noGrp="1"/>
          </p:cNvSpPr>
          <p:nvPr>
            <p:ph type="body" idx="1"/>
          </p:nvPr>
        </p:nvSpPr>
        <p:spPr>
          <a:xfrm>
            <a:off x="609600" y="1295403"/>
            <a:ext cx="10972800" cy="48307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3F3CFE-A004-4CE5-AE67-440CC4F3FF78}" type="slidenum">
              <a:rPr lang="zh-CN" altLang="en-US" smtClean="0"/>
              <a:pPr/>
              <a:t>‹#›</a:t>
            </a:fld>
            <a:endParaRPr lang="en-US" altLang="zh-CN"/>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holden.com.a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world.taobao.com/" TargetMode="External"/><Relationship Id="rId7" Type="http://schemas.openxmlformats.org/officeDocument/2006/relationships/hyperlink" Target="https://www.lenovo.com.cn/" TargetMode="External"/><Relationship Id="rId2" Type="http://schemas.openxmlformats.org/officeDocument/2006/relationships/hyperlink" Target="http://www.youku.com/" TargetMode="External"/><Relationship Id="rId1" Type="http://schemas.openxmlformats.org/officeDocument/2006/relationships/slideLayout" Target="../slideLayouts/slideLayout2.xml"/><Relationship Id="rId6" Type="http://schemas.openxmlformats.org/officeDocument/2006/relationships/hyperlink" Target="http://www.huawei.com/cn/" TargetMode="External"/><Relationship Id="rId5" Type="http://schemas.openxmlformats.org/officeDocument/2006/relationships/hyperlink" Target="http://ffp.airchina.com.cn/" TargetMode="External"/><Relationship Id="rId4" Type="http://schemas.openxmlformats.org/officeDocument/2006/relationships/hyperlink" Target="http://shanghaitang.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media.mit.edu/groups/affective-computing/projects/" TargetMode="External"/><Relationship Id="rId2" Type="http://schemas.openxmlformats.org/officeDocument/2006/relationships/hyperlink" Target="https://www.emotiv.com/"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www.ald.softbankrobotics.com/en/cool-robots/pepper/find-out-more-about-pepper" TargetMode="Externa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notesSlide" Target="../notesSlides/notesSlide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9.png"/><Relationship Id="rId4" Type="http://schemas.openxmlformats.org/officeDocument/2006/relationships/notesSlide" Target="../notesSlides/notesSlide8.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G"/></Relationships>
</file>

<file path=ppt/slides/_rels/slide78.xml.rels><?xml version="1.0" encoding="UTF-8" standalone="yes"?>
<Relationships xmlns="http://schemas.openxmlformats.org/package/2006/relationships"><Relationship Id="rId2" Type="http://schemas.openxmlformats.org/officeDocument/2006/relationships/hyperlink" Target="http://www.smashingmagazine.com/2012/04/12/building-emotion-into-your-website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mailchimp.com/" TargetMode="External"/><Relationship Id="rId2" Type="http://schemas.openxmlformats.org/officeDocument/2006/relationships/hyperlink" Target="https://carbonmade.com/" TargetMode="External"/><Relationship Id="rId1" Type="http://schemas.openxmlformats.org/officeDocument/2006/relationships/slideLayout" Target="../slideLayouts/slideLayout2.xml"/><Relationship Id="rId4" Type="http://schemas.openxmlformats.org/officeDocument/2006/relationships/hyperlink" Target="https://www.mint.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2063552" y="1285861"/>
            <a:ext cx="8064896" cy="2314590"/>
          </a:xfrm>
        </p:spPr>
        <p:txBody>
          <a:bodyPr/>
          <a:lstStyle/>
          <a:p>
            <a:pPr algn="ctr"/>
            <a:r>
              <a:rPr lang="en-AU" dirty="0">
                <a:effectLst>
                  <a:outerShdw blurRad="38100" dist="38100" dir="2700000" algn="tl">
                    <a:srgbClr val="C0C0C0"/>
                  </a:outerShdw>
                </a:effectLst>
              </a:rPr>
              <a:t>SIT216</a:t>
            </a:r>
            <a:br>
              <a:rPr lang="en-AU" dirty="0">
                <a:effectLst>
                  <a:outerShdw blurRad="38100" dist="38100" dir="2700000" algn="tl">
                    <a:srgbClr val="C0C0C0"/>
                  </a:outerShdw>
                </a:effectLst>
              </a:rPr>
            </a:br>
            <a:r>
              <a:rPr lang="en-US" b="1" dirty="0">
                <a:effectLst>
                  <a:outerShdw blurRad="38100" dist="38100" dir="2700000" algn="tl">
                    <a:srgbClr val="000000">
                      <a:alpha val="43137"/>
                    </a:srgbClr>
                  </a:outerShdw>
                </a:effectLst>
              </a:rPr>
              <a:t>User </a:t>
            </a:r>
            <a:r>
              <a:rPr lang="en-US" b="1" dirty="0" err="1">
                <a:effectLst>
                  <a:outerShdw blurRad="38100" dist="38100" dir="2700000" algn="tl">
                    <a:srgbClr val="000000">
                      <a:alpha val="43137"/>
                    </a:srgbClr>
                  </a:outerShdw>
                </a:effectLst>
              </a:rPr>
              <a:t>Centred</a:t>
            </a:r>
            <a:r>
              <a:rPr lang="en-US" b="1" dirty="0">
                <a:effectLst>
                  <a:outerShdw blurRad="38100" dist="38100" dir="2700000" algn="tl">
                    <a:srgbClr val="000000">
                      <a:alpha val="43137"/>
                    </a:srgbClr>
                  </a:outerShdw>
                </a:effectLst>
              </a:rPr>
              <a:t> Design</a:t>
            </a:r>
            <a:endParaRPr lang="en-AU" b="1" dirty="0">
              <a:effectLst>
                <a:outerShdw blurRad="38100" dist="38100" dir="2700000" algn="tl">
                  <a:srgbClr val="000000">
                    <a:alpha val="43137"/>
                  </a:srgbClr>
                </a:outerShdw>
              </a:effectLst>
            </a:endParaRPr>
          </a:p>
        </p:txBody>
      </p:sp>
      <p:sp>
        <p:nvSpPr>
          <p:cNvPr id="45059" name="Rectangle 3"/>
          <p:cNvSpPr>
            <a:spLocks noGrp="1" noChangeArrowheads="1"/>
          </p:cNvSpPr>
          <p:nvPr>
            <p:ph type="subTitle" idx="1"/>
          </p:nvPr>
        </p:nvSpPr>
        <p:spPr/>
        <p:txBody>
          <a:bodyPr>
            <a:normAutofit/>
          </a:bodyPr>
          <a:lstStyle/>
          <a:p>
            <a:r>
              <a:rPr lang="en-AU" b="1" dirty="0">
                <a:solidFill>
                  <a:schemeClr val="accent1">
                    <a:lumMod val="20000"/>
                    <a:lumOff val="80000"/>
                  </a:schemeClr>
                </a:solidFill>
              </a:rPr>
              <a:t>Topic 6</a:t>
            </a:r>
          </a:p>
          <a:p>
            <a:r>
              <a:rPr lang="en-AU" dirty="0"/>
              <a:t>Interface Design &amp; Emotional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solidFill>
            <a:srgbClr val="F7F43E"/>
          </a:solidFill>
        </p:spPr>
        <p:txBody>
          <a:bodyPr/>
          <a:lstStyle/>
          <a:p>
            <a:r>
              <a:rPr lang="en-US" b="1" dirty="0">
                <a:solidFill>
                  <a:schemeClr val="tx1">
                    <a:lumMod val="75000"/>
                    <a:lumOff val="25000"/>
                  </a:schemeClr>
                </a:solidFill>
              </a:rPr>
              <a:t>Harmony</a:t>
            </a:r>
          </a:p>
        </p:txBody>
      </p:sp>
      <p:sp>
        <p:nvSpPr>
          <p:cNvPr id="4" name="Content Placeholder 3"/>
          <p:cNvSpPr>
            <a:spLocks noGrp="1"/>
          </p:cNvSpPr>
          <p:nvPr>
            <p:ph idx="1"/>
          </p:nvPr>
        </p:nvSpPr>
        <p:spPr/>
        <p:txBody>
          <a:bodyPr/>
          <a:lstStyle/>
          <a:p>
            <a:r>
              <a:rPr lang="en-US" dirty="0"/>
              <a:t>The most important principle when applied to software interfaces.</a:t>
            </a:r>
          </a:p>
          <a:p>
            <a:r>
              <a:rPr lang="en-US" dirty="0"/>
              <a:t>Definition:</a:t>
            </a:r>
          </a:p>
          <a:p>
            <a:pPr lvl="1"/>
            <a:r>
              <a:rPr lang="en-US" dirty="0"/>
              <a:t>All elements of the interface fit together seamlessly.</a:t>
            </a:r>
          </a:p>
          <a:p>
            <a:pPr lvl="1"/>
            <a:r>
              <a:rPr lang="en-US" dirty="0"/>
              <a:t>The configuration of every perceived element blends to a pleasing, satisfying whole.</a:t>
            </a:r>
          </a:p>
          <a:p>
            <a:endParaRPr lang="en-AU"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solidFill>
            <a:srgbClr val="F7F43E"/>
          </a:solidFill>
        </p:spPr>
        <p:txBody>
          <a:bodyPr/>
          <a:lstStyle/>
          <a:p>
            <a:r>
              <a:rPr lang="en-US" b="1" dirty="0">
                <a:solidFill>
                  <a:srgbClr val="404040"/>
                </a:solidFill>
              </a:rPr>
              <a:t>Harmony</a:t>
            </a:r>
          </a:p>
        </p:txBody>
      </p:sp>
      <p:sp>
        <p:nvSpPr>
          <p:cNvPr id="4" name="Content Placeholder 3"/>
          <p:cNvSpPr>
            <a:spLocks noGrp="1"/>
          </p:cNvSpPr>
          <p:nvPr>
            <p:ph idx="1"/>
          </p:nvPr>
        </p:nvSpPr>
        <p:spPr/>
        <p:txBody>
          <a:bodyPr/>
          <a:lstStyle/>
          <a:p>
            <a:r>
              <a:rPr lang="en-US" dirty="0"/>
              <a:t>When applied to interfaces, harmony is embodied in the visual relationship between elements. This includes:</a:t>
            </a:r>
          </a:p>
          <a:p>
            <a:pPr lvl="1"/>
            <a:r>
              <a:rPr lang="en-US" dirty="0"/>
              <a:t>the style and size of elements</a:t>
            </a:r>
          </a:p>
          <a:p>
            <a:pPr lvl="1"/>
            <a:r>
              <a:rPr lang="en-US" dirty="0"/>
              <a:t>the sequencing of information</a:t>
            </a:r>
          </a:p>
          <a:p>
            <a:pPr lvl="1"/>
            <a:r>
              <a:rPr lang="en-US" dirty="0"/>
              <a:t>the feedback given to the user</a:t>
            </a:r>
          </a:p>
          <a:p>
            <a:endParaRPr lang="en-AU"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solidFill>
            <a:srgbClr val="F7F43E"/>
          </a:solidFill>
        </p:spPr>
        <p:txBody>
          <a:bodyPr/>
          <a:lstStyle/>
          <a:p>
            <a:r>
              <a:rPr lang="en-AU" b="1" dirty="0">
                <a:solidFill>
                  <a:srgbClr val="404040"/>
                </a:solidFill>
              </a:rPr>
              <a:t>Activity - Which one “feels” right?</a:t>
            </a:r>
          </a:p>
        </p:txBody>
      </p:sp>
      <p:sp>
        <p:nvSpPr>
          <p:cNvPr id="54276" name="Rectangle 4"/>
          <p:cNvSpPr>
            <a:spLocks noChangeArrowheads="1"/>
          </p:cNvSpPr>
          <p:nvPr/>
        </p:nvSpPr>
        <p:spPr bwMode="auto">
          <a:xfrm>
            <a:off x="2490792" y="1697041"/>
            <a:ext cx="1511300" cy="1512888"/>
          </a:xfrm>
          <a:prstGeom prst="rect">
            <a:avLst/>
          </a:prstGeom>
          <a:solidFill>
            <a:srgbClr val="99CCFF"/>
          </a:solidFill>
          <a:ln w="9525">
            <a:solidFill>
              <a:schemeClr val="tx1"/>
            </a:solidFill>
            <a:miter lim="800000"/>
            <a:headEnd/>
            <a:tailEnd/>
          </a:ln>
          <a:effectLst/>
        </p:spPr>
        <p:txBody>
          <a:bodyPr wrap="none" anchor="ctr"/>
          <a:lstStyle/>
          <a:p>
            <a:endParaRPr lang="en-AU"/>
          </a:p>
        </p:txBody>
      </p:sp>
      <p:sp>
        <p:nvSpPr>
          <p:cNvPr id="54277" name="Rectangle 5"/>
          <p:cNvSpPr>
            <a:spLocks noChangeArrowheads="1"/>
          </p:cNvSpPr>
          <p:nvPr/>
        </p:nvSpPr>
        <p:spPr bwMode="auto">
          <a:xfrm>
            <a:off x="6667505" y="1697041"/>
            <a:ext cx="2016125" cy="1512888"/>
          </a:xfrm>
          <a:prstGeom prst="rect">
            <a:avLst/>
          </a:prstGeom>
          <a:solidFill>
            <a:srgbClr val="99CCFF"/>
          </a:solidFill>
          <a:ln w="9525">
            <a:solidFill>
              <a:schemeClr val="tx1"/>
            </a:solidFill>
            <a:miter lim="800000"/>
            <a:headEnd/>
            <a:tailEnd/>
          </a:ln>
          <a:effectLst/>
        </p:spPr>
        <p:txBody>
          <a:bodyPr wrap="none" anchor="ctr"/>
          <a:lstStyle/>
          <a:p>
            <a:endParaRPr lang="en-AU"/>
          </a:p>
        </p:txBody>
      </p:sp>
      <p:sp>
        <p:nvSpPr>
          <p:cNvPr id="54278" name="Rectangle 6"/>
          <p:cNvSpPr>
            <a:spLocks noChangeArrowheads="1"/>
          </p:cNvSpPr>
          <p:nvPr/>
        </p:nvSpPr>
        <p:spPr bwMode="auto">
          <a:xfrm>
            <a:off x="2490793" y="3929066"/>
            <a:ext cx="2447925" cy="1512888"/>
          </a:xfrm>
          <a:prstGeom prst="rect">
            <a:avLst/>
          </a:prstGeom>
          <a:solidFill>
            <a:srgbClr val="99CCFF"/>
          </a:solidFill>
          <a:ln w="9525">
            <a:solidFill>
              <a:schemeClr val="tx1"/>
            </a:solidFill>
            <a:miter lim="800000"/>
            <a:headEnd/>
            <a:tailEnd/>
          </a:ln>
          <a:effectLst/>
        </p:spPr>
        <p:txBody>
          <a:bodyPr wrap="none" anchor="ctr"/>
          <a:lstStyle/>
          <a:p>
            <a:endParaRPr lang="en-AU"/>
          </a:p>
        </p:txBody>
      </p:sp>
      <p:sp>
        <p:nvSpPr>
          <p:cNvPr id="54279" name="Rectangle 7"/>
          <p:cNvSpPr>
            <a:spLocks noChangeArrowheads="1"/>
          </p:cNvSpPr>
          <p:nvPr/>
        </p:nvSpPr>
        <p:spPr bwMode="auto">
          <a:xfrm>
            <a:off x="6667504" y="3929066"/>
            <a:ext cx="3024188" cy="1512888"/>
          </a:xfrm>
          <a:prstGeom prst="rect">
            <a:avLst/>
          </a:prstGeom>
          <a:solidFill>
            <a:srgbClr val="99CCFF"/>
          </a:solidFill>
          <a:ln w="9525">
            <a:solidFill>
              <a:schemeClr val="tx1"/>
            </a:solidFill>
            <a:miter lim="800000"/>
            <a:headEnd/>
            <a:tailEnd/>
          </a:ln>
          <a:effectLst/>
        </p:spPr>
        <p:txBody>
          <a:bodyPr wrap="none" anchor="ctr"/>
          <a:lstStyle/>
          <a:p>
            <a:endParaRPr lang="en-AU"/>
          </a:p>
        </p:txBody>
      </p:sp>
      <p:sp>
        <p:nvSpPr>
          <p:cNvPr id="54280" name="Text Box 8"/>
          <p:cNvSpPr txBox="1">
            <a:spLocks noChangeArrowheads="1"/>
          </p:cNvSpPr>
          <p:nvPr/>
        </p:nvSpPr>
        <p:spPr bwMode="auto">
          <a:xfrm>
            <a:off x="2740535" y="2193929"/>
            <a:ext cx="1011815" cy="523220"/>
          </a:xfrm>
          <a:prstGeom prst="rect">
            <a:avLst/>
          </a:prstGeom>
          <a:noFill/>
          <a:ln w="9525">
            <a:noFill/>
            <a:miter lim="800000"/>
            <a:headEnd/>
            <a:tailEnd/>
          </a:ln>
          <a:effectLst/>
        </p:spPr>
        <p:txBody>
          <a:bodyPr wrap="none">
            <a:spAutoFit/>
          </a:bodyPr>
          <a:lstStyle/>
          <a:p>
            <a:pPr algn="ctr"/>
            <a:r>
              <a:rPr lang="en-AU" sz="2800" b="1" dirty="0">
                <a:latin typeface="+mn-lt"/>
              </a:rPr>
              <a:t>1.000</a:t>
            </a:r>
          </a:p>
        </p:txBody>
      </p:sp>
      <p:sp>
        <p:nvSpPr>
          <p:cNvPr id="54281" name="Text Box 9"/>
          <p:cNvSpPr txBox="1">
            <a:spLocks noChangeArrowheads="1"/>
          </p:cNvSpPr>
          <p:nvPr/>
        </p:nvSpPr>
        <p:spPr bwMode="auto">
          <a:xfrm>
            <a:off x="7171248" y="2193929"/>
            <a:ext cx="1011815" cy="523220"/>
          </a:xfrm>
          <a:prstGeom prst="rect">
            <a:avLst/>
          </a:prstGeom>
          <a:noFill/>
          <a:ln w="9525">
            <a:noFill/>
            <a:miter lim="800000"/>
            <a:headEnd/>
            <a:tailEnd/>
          </a:ln>
          <a:effectLst/>
        </p:spPr>
        <p:txBody>
          <a:bodyPr wrap="none">
            <a:spAutoFit/>
          </a:bodyPr>
          <a:lstStyle/>
          <a:p>
            <a:pPr algn="ctr"/>
            <a:r>
              <a:rPr lang="en-AU" sz="2800" b="1" dirty="0">
                <a:latin typeface="+mn-lt"/>
              </a:rPr>
              <a:t>1.333</a:t>
            </a:r>
          </a:p>
        </p:txBody>
      </p:sp>
      <p:sp>
        <p:nvSpPr>
          <p:cNvPr id="54282" name="Text Box 10"/>
          <p:cNvSpPr txBox="1">
            <a:spLocks noChangeArrowheads="1"/>
          </p:cNvSpPr>
          <p:nvPr/>
        </p:nvSpPr>
        <p:spPr bwMode="auto">
          <a:xfrm>
            <a:off x="3176593" y="4425954"/>
            <a:ext cx="1011815" cy="523220"/>
          </a:xfrm>
          <a:prstGeom prst="rect">
            <a:avLst/>
          </a:prstGeom>
          <a:noFill/>
          <a:ln w="9525">
            <a:noFill/>
            <a:miter lim="800000"/>
            <a:headEnd/>
            <a:tailEnd/>
          </a:ln>
          <a:effectLst/>
        </p:spPr>
        <p:txBody>
          <a:bodyPr wrap="none">
            <a:spAutoFit/>
          </a:bodyPr>
          <a:lstStyle/>
          <a:p>
            <a:r>
              <a:rPr lang="en-AU" sz="2800" b="1" dirty="0">
                <a:latin typeface="+mn-lt"/>
              </a:rPr>
              <a:t>1.619</a:t>
            </a:r>
          </a:p>
        </p:txBody>
      </p:sp>
      <p:sp>
        <p:nvSpPr>
          <p:cNvPr id="54283" name="Text Box 11"/>
          <p:cNvSpPr txBox="1">
            <a:spLocks noChangeArrowheads="1"/>
          </p:cNvSpPr>
          <p:nvPr/>
        </p:nvSpPr>
        <p:spPr bwMode="auto">
          <a:xfrm>
            <a:off x="7642230" y="4425954"/>
            <a:ext cx="1011815" cy="523220"/>
          </a:xfrm>
          <a:prstGeom prst="rect">
            <a:avLst/>
          </a:prstGeom>
          <a:noFill/>
          <a:ln w="9525">
            <a:noFill/>
            <a:miter lim="800000"/>
            <a:headEnd/>
            <a:tailEnd/>
          </a:ln>
          <a:effectLst/>
        </p:spPr>
        <p:txBody>
          <a:bodyPr wrap="none">
            <a:spAutoFit/>
          </a:bodyPr>
          <a:lstStyle/>
          <a:p>
            <a:r>
              <a:rPr lang="en-AU" sz="2800" b="1" dirty="0">
                <a:latin typeface="+mn-lt"/>
              </a:rPr>
              <a:t>2.000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80"/>
                                        </p:tgtEl>
                                        <p:attrNameLst>
                                          <p:attrName>style.visibility</p:attrName>
                                        </p:attrNameLst>
                                      </p:cBhvr>
                                      <p:to>
                                        <p:strVal val="visible"/>
                                      </p:to>
                                    </p:set>
                                    <p:animEffect transition="in" filter="blinds(horizontal)">
                                      <p:cBhvr>
                                        <p:cTn id="7" dur="500"/>
                                        <p:tgtEl>
                                          <p:spTgt spid="5428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281"/>
                                        </p:tgtEl>
                                        <p:attrNameLst>
                                          <p:attrName>style.visibility</p:attrName>
                                        </p:attrNameLst>
                                      </p:cBhvr>
                                      <p:to>
                                        <p:strVal val="visible"/>
                                      </p:to>
                                    </p:set>
                                    <p:animEffect transition="in" filter="blinds(horizontal)">
                                      <p:cBhvr>
                                        <p:cTn id="10" dur="500"/>
                                        <p:tgtEl>
                                          <p:spTgt spid="5428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4282"/>
                                        </p:tgtEl>
                                        <p:attrNameLst>
                                          <p:attrName>style.visibility</p:attrName>
                                        </p:attrNameLst>
                                      </p:cBhvr>
                                      <p:to>
                                        <p:strVal val="visible"/>
                                      </p:to>
                                    </p:set>
                                    <p:animEffect transition="in" filter="blinds(horizontal)">
                                      <p:cBhvr>
                                        <p:cTn id="13" dur="500"/>
                                        <p:tgtEl>
                                          <p:spTgt spid="5428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4283"/>
                                        </p:tgtEl>
                                        <p:attrNameLst>
                                          <p:attrName>style.visibility</p:attrName>
                                        </p:attrNameLst>
                                      </p:cBhvr>
                                      <p:to>
                                        <p:strVal val="visible"/>
                                      </p:to>
                                    </p:set>
                                    <p:animEffect transition="in" filter="blinds(horizontal)">
                                      <p:cBhvr>
                                        <p:cTn id="16" dur="500"/>
                                        <p:tgtEl>
                                          <p:spTgt spid="54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p:bldP spid="54281" grpId="0"/>
      <p:bldP spid="54282" grpId="0"/>
      <p:bldP spid="5428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solidFill>
            <a:srgbClr val="F7F43E"/>
          </a:solidFill>
        </p:spPr>
        <p:txBody>
          <a:bodyPr/>
          <a:lstStyle/>
          <a:p>
            <a:r>
              <a:rPr lang="en-AU" b="1" dirty="0">
                <a:solidFill>
                  <a:srgbClr val="404040"/>
                </a:solidFill>
              </a:rPr>
              <a:t>Activity - Which one “feels” right?</a:t>
            </a:r>
          </a:p>
        </p:txBody>
      </p:sp>
      <p:pic>
        <p:nvPicPr>
          <p:cNvPr id="12" name="Picture 11">
            <a:extLst>
              <a:ext uri="{FF2B5EF4-FFF2-40B4-BE49-F238E27FC236}">
                <a16:creationId xmlns:a16="http://schemas.microsoft.com/office/drawing/2014/main" id="{57043196-9784-4A25-B3D1-EC7D8DF94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972" y="1549827"/>
            <a:ext cx="3404695" cy="2095197"/>
          </a:xfrm>
          <a:prstGeom prst="rect">
            <a:avLst/>
          </a:prstGeom>
        </p:spPr>
      </p:pic>
      <p:pic>
        <p:nvPicPr>
          <p:cNvPr id="13" name="Picture 12">
            <a:extLst>
              <a:ext uri="{FF2B5EF4-FFF2-40B4-BE49-F238E27FC236}">
                <a16:creationId xmlns:a16="http://schemas.microsoft.com/office/drawing/2014/main" id="{B141482A-C3CE-4955-BA31-D062B1AB85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5972" y="3895639"/>
            <a:ext cx="3446532" cy="2468970"/>
          </a:xfrm>
          <a:prstGeom prst="rect">
            <a:avLst/>
          </a:prstGeom>
        </p:spPr>
      </p:pic>
      <p:pic>
        <p:nvPicPr>
          <p:cNvPr id="14" name="Picture 13">
            <a:extLst>
              <a:ext uri="{FF2B5EF4-FFF2-40B4-BE49-F238E27FC236}">
                <a16:creationId xmlns:a16="http://schemas.microsoft.com/office/drawing/2014/main" id="{BEA3E7DD-2CD6-4959-A447-0B0E560889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3512" y="1556792"/>
            <a:ext cx="1981934" cy="1440160"/>
          </a:xfrm>
          <a:prstGeom prst="rect">
            <a:avLst/>
          </a:prstGeom>
        </p:spPr>
      </p:pic>
      <p:pic>
        <p:nvPicPr>
          <p:cNvPr id="15" name="Picture 14">
            <a:extLst>
              <a:ext uri="{FF2B5EF4-FFF2-40B4-BE49-F238E27FC236}">
                <a16:creationId xmlns:a16="http://schemas.microsoft.com/office/drawing/2014/main" id="{84781EDC-8B2D-4B35-9A21-12C54E13C4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1031" y="1556792"/>
            <a:ext cx="1788211" cy="1391326"/>
          </a:xfrm>
          <a:prstGeom prst="rect">
            <a:avLst/>
          </a:prstGeom>
        </p:spPr>
      </p:pic>
      <p:grpSp>
        <p:nvGrpSpPr>
          <p:cNvPr id="2" name="Group 1"/>
          <p:cNvGrpSpPr/>
          <p:nvPr/>
        </p:nvGrpSpPr>
        <p:grpSpPr>
          <a:xfrm>
            <a:off x="2461483" y="3917687"/>
            <a:ext cx="2447925" cy="1512888"/>
            <a:chOff x="966792" y="3929066"/>
            <a:chExt cx="2447925" cy="1512888"/>
          </a:xfrm>
        </p:grpSpPr>
        <p:sp>
          <p:nvSpPr>
            <p:cNvPr id="11" name="Rectangle 6"/>
            <p:cNvSpPr>
              <a:spLocks noChangeArrowheads="1"/>
            </p:cNvSpPr>
            <p:nvPr/>
          </p:nvSpPr>
          <p:spPr bwMode="auto">
            <a:xfrm>
              <a:off x="966792" y="3929066"/>
              <a:ext cx="2447925" cy="1512888"/>
            </a:xfrm>
            <a:prstGeom prst="rect">
              <a:avLst/>
            </a:prstGeom>
            <a:solidFill>
              <a:srgbClr val="99CCFF"/>
            </a:solidFill>
            <a:ln w="9525">
              <a:solidFill>
                <a:schemeClr val="tx1"/>
              </a:solidFill>
              <a:miter lim="800000"/>
              <a:headEnd/>
              <a:tailEnd/>
            </a:ln>
            <a:effectLst/>
          </p:spPr>
          <p:txBody>
            <a:bodyPr wrap="none" anchor="ctr"/>
            <a:lstStyle/>
            <a:p>
              <a:endParaRPr lang="en-AU"/>
            </a:p>
          </p:txBody>
        </p:sp>
        <p:sp>
          <p:nvSpPr>
            <p:cNvPr id="16" name="Text Box 10"/>
            <p:cNvSpPr txBox="1">
              <a:spLocks noChangeArrowheads="1"/>
            </p:cNvSpPr>
            <p:nvPr/>
          </p:nvSpPr>
          <p:spPr bwMode="auto">
            <a:xfrm>
              <a:off x="1684846" y="4423900"/>
              <a:ext cx="1011815" cy="523220"/>
            </a:xfrm>
            <a:prstGeom prst="rect">
              <a:avLst/>
            </a:prstGeom>
            <a:noFill/>
            <a:ln w="9525">
              <a:noFill/>
              <a:miter lim="800000"/>
              <a:headEnd/>
              <a:tailEnd/>
            </a:ln>
            <a:effectLst/>
          </p:spPr>
          <p:txBody>
            <a:bodyPr wrap="none">
              <a:spAutoFit/>
            </a:bodyPr>
            <a:lstStyle/>
            <a:p>
              <a:r>
                <a:rPr lang="en-AU" sz="2800" b="1" dirty="0">
                  <a:latin typeface="+mn-lt"/>
                </a:rPr>
                <a:t>1.619</a:t>
              </a:r>
            </a:p>
          </p:txBody>
        </p:sp>
      </p:grpSp>
    </p:spTree>
    <p:extLst>
      <p:ext uri="{BB962C8B-B14F-4D97-AF65-F5344CB8AC3E}">
        <p14:creationId xmlns:p14="http://schemas.microsoft.com/office/powerpoint/2010/main" val="205189949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solidFill>
            <a:srgbClr val="F7F43E"/>
          </a:solidFill>
        </p:spPr>
        <p:txBody>
          <a:bodyPr/>
          <a:lstStyle/>
          <a:p>
            <a:r>
              <a:rPr lang="en-US" b="1" dirty="0">
                <a:solidFill>
                  <a:srgbClr val="404040"/>
                </a:solidFill>
              </a:rPr>
              <a:t>Harmony Examples</a:t>
            </a:r>
          </a:p>
        </p:txBody>
      </p:sp>
      <p:pic>
        <p:nvPicPr>
          <p:cNvPr id="3" name="Picture 2"/>
          <p:cNvPicPr>
            <a:picLocks noChangeAspect="1"/>
          </p:cNvPicPr>
          <p:nvPr/>
        </p:nvPicPr>
        <p:blipFill>
          <a:blip r:embed="rId2"/>
          <a:stretch>
            <a:fillRect/>
          </a:stretch>
        </p:blipFill>
        <p:spPr>
          <a:xfrm>
            <a:off x="4171950" y="1443038"/>
            <a:ext cx="3848100" cy="397192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rgbClr val="404040"/>
                </a:solidFill>
              </a:rPr>
              <a:t>Harmony Examples</a:t>
            </a:r>
          </a:p>
        </p:txBody>
      </p:sp>
      <p:pic>
        <p:nvPicPr>
          <p:cNvPr id="3" name="Picture 2"/>
          <p:cNvPicPr>
            <a:picLocks noChangeAspect="1"/>
          </p:cNvPicPr>
          <p:nvPr/>
        </p:nvPicPr>
        <p:blipFill>
          <a:blip r:embed="rId2"/>
          <a:stretch>
            <a:fillRect/>
          </a:stretch>
        </p:blipFill>
        <p:spPr>
          <a:xfrm>
            <a:off x="3152775" y="2175868"/>
            <a:ext cx="5886450" cy="2981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solidFill>
            <a:srgbClr val="F7F43E"/>
          </a:solidFill>
        </p:spPr>
        <p:txBody>
          <a:bodyPr/>
          <a:lstStyle/>
          <a:p>
            <a:r>
              <a:rPr lang="en-US" b="1" dirty="0">
                <a:solidFill>
                  <a:srgbClr val="404040"/>
                </a:solidFill>
              </a:rPr>
              <a:t>Harmony Examples</a:t>
            </a:r>
          </a:p>
        </p:txBody>
      </p:sp>
      <p:pic>
        <p:nvPicPr>
          <p:cNvPr id="4" name="Picture 3"/>
          <p:cNvPicPr>
            <a:picLocks noChangeAspect="1"/>
          </p:cNvPicPr>
          <p:nvPr/>
        </p:nvPicPr>
        <p:blipFill>
          <a:blip r:embed="rId2"/>
          <a:stretch>
            <a:fillRect/>
          </a:stretch>
        </p:blipFill>
        <p:spPr>
          <a:xfrm>
            <a:off x="3663057" y="1268760"/>
            <a:ext cx="4865886" cy="504056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3</a:t>
            </a:r>
          </a:p>
        </p:txBody>
      </p:sp>
      <p:sp>
        <p:nvSpPr>
          <p:cNvPr id="3" name="Title 2"/>
          <p:cNvSpPr>
            <a:spLocks noGrp="1"/>
          </p:cNvSpPr>
          <p:nvPr>
            <p:ph type="title"/>
          </p:nvPr>
        </p:nvSpPr>
        <p:spPr/>
        <p:txBody>
          <a:bodyPr/>
          <a:lstStyle/>
          <a:p>
            <a:r>
              <a:rPr lang="en-AU" dirty="0"/>
              <a:t>BALANCE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solidFill>
            <a:srgbClr val="4DBA4C"/>
          </a:solidFill>
        </p:spPr>
        <p:txBody>
          <a:bodyPr/>
          <a:lstStyle/>
          <a:p>
            <a:r>
              <a:rPr lang="en-US" b="1" dirty="0">
                <a:solidFill>
                  <a:schemeClr val="bg1">
                    <a:lumMod val="95000"/>
                  </a:schemeClr>
                </a:solidFill>
              </a:rPr>
              <a:t>Balance</a:t>
            </a:r>
          </a:p>
        </p:txBody>
      </p:sp>
      <p:sp>
        <p:nvSpPr>
          <p:cNvPr id="25603" name="Rectangle 3"/>
          <p:cNvSpPr>
            <a:spLocks noGrp="1" noChangeArrowheads="1"/>
          </p:cNvSpPr>
          <p:nvPr>
            <p:ph idx="1"/>
          </p:nvPr>
        </p:nvSpPr>
        <p:spPr/>
        <p:txBody>
          <a:bodyPr/>
          <a:lstStyle/>
          <a:p>
            <a:r>
              <a:rPr lang="en-US" dirty="0"/>
              <a:t>Balance refers to the arrangement of elements rather than the visual relationship between elements.</a:t>
            </a:r>
          </a:p>
          <a:p>
            <a:r>
              <a:rPr lang="en-US" dirty="0">
                <a:solidFill>
                  <a:srgbClr val="FF0000"/>
                </a:solidFill>
              </a:rPr>
              <a:t>Symmetry</a:t>
            </a:r>
            <a:r>
              <a:rPr lang="en-US" dirty="0"/>
              <a:t> is the simplest way of achieving balance.</a:t>
            </a:r>
          </a:p>
          <a:p>
            <a:r>
              <a:rPr lang="en-US" dirty="0"/>
              <a:t>Modern designers (artists, architects, etc.) like to achieve balance through </a:t>
            </a:r>
            <a:r>
              <a:rPr lang="en-US" dirty="0">
                <a:solidFill>
                  <a:srgbClr val="FF0000"/>
                </a:solidFill>
              </a:rPr>
              <a:t>asymmetry</a:t>
            </a:r>
            <a:r>
              <a:rPr lang="en-US" dirty="0"/>
              <a:t> (a more difficult challenge).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 calcmode="lin" valueType="num">
                                      <p:cBhvr additive="base">
                                        <p:cTn id="19" dur="500" fill="hold"/>
                                        <p:tgtEl>
                                          <p:spTgt spid="256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56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solidFill>
            <a:srgbClr val="4DBA4C"/>
          </a:solidFill>
        </p:spPr>
        <p:txBody>
          <a:bodyPr/>
          <a:lstStyle/>
          <a:p>
            <a:r>
              <a:rPr lang="en-US" b="1" dirty="0">
                <a:solidFill>
                  <a:srgbClr val="F2F2F2"/>
                </a:solidFill>
              </a:rPr>
              <a:t>Balance</a:t>
            </a:r>
          </a:p>
        </p:txBody>
      </p:sp>
      <p:sp>
        <p:nvSpPr>
          <p:cNvPr id="26627" name="Rectangle 3"/>
          <p:cNvSpPr>
            <a:spLocks noGrp="1" noChangeArrowheads="1"/>
          </p:cNvSpPr>
          <p:nvPr>
            <p:ph idx="1"/>
          </p:nvPr>
        </p:nvSpPr>
        <p:spPr/>
        <p:txBody>
          <a:bodyPr/>
          <a:lstStyle/>
          <a:p>
            <a:r>
              <a:rPr lang="en-US" dirty="0"/>
              <a:t>Balance is frequently a layout problem.</a:t>
            </a:r>
          </a:p>
          <a:p>
            <a:pPr lvl="1"/>
            <a:r>
              <a:rPr lang="en-US" dirty="0"/>
              <a:t>Balancing size</a:t>
            </a:r>
            <a:br>
              <a:rPr lang="en-US" dirty="0"/>
            </a:br>
            <a:br>
              <a:rPr lang="en-US" dirty="0"/>
            </a:br>
            <a:endParaRPr lang="en-US" dirty="0"/>
          </a:p>
          <a:p>
            <a:pPr lvl="1"/>
            <a:r>
              <a:rPr lang="en-US" dirty="0"/>
              <a:t>Balancing orientation</a:t>
            </a:r>
            <a:br>
              <a:rPr lang="en-US" dirty="0"/>
            </a:br>
            <a:br>
              <a:rPr lang="en-US" dirty="0"/>
            </a:br>
            <a:endParaRPr lang="en-US" dirty="0"/>
          </a:p>
          <a:p>
            <a:pPr lvl="1"/>
            <a:r>
              <a:rPr lang="en-US" dirty="0"/>
              <a:t>Balancing “heaviness”</a:t>
            </a:r>
          </a:p>
        </p:txBody>
      </p:sp>
      <p:grpSp>
        <p:nvGrpSpPr>
          <p:cNvPr id="2" name="Group 15"/>
          <p:cNvGrpSpPr>
            <a:grpSpLocks/>
          </p:cNvGrpSpPr>
          <p:nvPr/>
        </p:nvGrpSpPr>
        <p:grpSpPr bwMode="auto">
          <a:xfrm>
            <a:off x="7104063" y="2492375"/>
            <a:ext cx="2286000" cy="914400"/>
            <a:chOff x="2208" y="1344"/>
            <a:chExt cx="1440" cy="576"/>
          </a:xfrm>
        </p:grpSpPr>
        <p:sp>
          <p:nvSpPr>
            <p:cNvPr id="26628" name="Rectangle 4"/>
            <p:cNvSpPr>
              <a:spLocks noChangeArrowheads="1"/>
            </p:cNvSpPr>
            <p:nvPr/>
          </p:nvSpPr>
          <p:spPr bwMode="auto">
            <a:xfrm>
              <a:off x="2208" y="1584"/>
              <a:ext cx="336" cy="336"/>
            </a:xfrm>
            <a:prstGeom prst="rect">
              <a:avLst/>
            </a:prstGeom>
            <a:solidFill>
              <a:schemeClr val="accent1"/>
            </a:solidFill>
            <a:ln w="9525">
              <a:solidFill>
                <a:schemeClr val="tx1"/>
              </a:solidFill>
              <a:miter lim="800000"/>
              <a:headEnd/>
              <a:tailEnd/>
            </a:ln>
            <a:effectLst/>
          </p:spPr>
          <p:txBody>
            <a:bodyPr wrap="none" anchor="ctr"/>
            <a:lstStyle/>
            <a:p>
              <a:endParaRPr lang="en-AU"/>
            </a:p>
          </p:txBody>
        </p:sp>
        <p:sp>
          <p:nvSpPr>
            <p:cNvPr id="26629" name="Rectangle 5"/>
            <p:cNvSpPr>
              <a:spLocks noChangeArrowheads="1"/>
            </p:cNvSpPr>
            <p:nvPr/>
          </p:nvSpPr>
          <p:spPr bwMode="auto">
            <a:xfrm>
              <a:off x="2688" y="1680"/>
              <a:ext cx="240" cy="240"/>
            </a:xfrm>
            <a:prstGeom prst="rect">
              <a:avLst/>
            </a:prstGeom>
            <a:solidFill>
              <a:schemeClr val="accent1"/>
            </a:solidFill>
            <a:ln w="9525">
              <a:solidFill>
                <a:schemeClr val="tx1"/>
              </a:solidFill>
              <a:miter lim="800000"/>
              <a:headEnd/>
              <a:tailEnd/>
            </a:ln>
            <a:effectLst/>
          </p:spPr>
          <p:txBody>
            <a:bodyPr wrap="none" anchor="ctr"/>
            <a:lstStyle/>
            <a:p>
              <a:endParaRPr lang="en-AU"/>
            </a:p>
          </p:txBody>
        </p:sp>
        <p:sp>
          <p:nvSpPr>
            <p:cNvPr id="26630" name="Rectangle 6"/>
            <p:cNvSpPr>
              <a:spLocks noChangeArrowheads="1"/>
            </p:cNvSpPr>
            <p:nvPr/>
          </p:nvSpPr>
          <p:spPr bwMode="auto">
            <a:xfrm>
              <a:off x="3072" y="1344"/>
              <a:ext cx="576" cy="576"/>
            </a:xfrm>
            <a:prstGeom prst="rect">
              <a:avLst/>
            </a:prstGeom>
            <a:solidFill>
              <a:schemeClr val="accent1"/>
            </a:solidFill>
            <a:ln w="9525">
              <a:solidFill>
                <a:schemeClr val="tx1"/>
              </a:solidFill>
              <a:miter lim="800000"/>
              <a:headEnd/>
              <a:tailEnd/>
            </a:ln>
            <a:effectLst/>
          </p:spPr>
          <p:txBody>
            <a:bodyPr wrap="none" anchor="ctr"/>
            <a:lstStyle/>
            <a:p>
              <a:endParaRPr lang="en-AU"/>
            </a:p>
          </p:txBody>
        </p:sp>
      </p:grpSp>
      <p:grpSp>
        <p:nvGrpSpPr>
          <p:cNvPr id="3" name="Group 16"/>
          <p:cNvGrpSpPr>
            <a:grpSpLocks/>
          </p:cNvGrpSpPr>
          <p:nvPr/>
        </p:nvGrpSpPr>
        <p:grpSpPr bwMode="auto">
          <a:xfrm>
            <a:off x="7680325" y="3860800"/>
            <a:ext cx="1676400" cy="914400"/>
            <a:chOff x="2352" y="2400"/>
            <a:chExt cx="1056" cy="576"/>
          </a:xfrm>
        </p:grpSpPr>
        <p:sp>
          <p:nvSpPr>
            <p:cNvPr id="26631" name="Rectangle 7"/>
            <p:cNvSpPr>
              <a:spLocks noChangeArrowheads="1"/>
            </p:cNvSpPr>
            <p:nvPr/>
          </p:nvSpPr>
          <p:spPr bwMode="auto">
            <a:xfrm>
              <a:off x="2352" y="2448"/>
              <a:ext cx="768" cy="192"/>
            </a:xfrm>
            <a:prstGeom prst="rect">
              <a:avLst/>
            </a:prstGeom>
            <a:solidFill>
              <a:schemeClr val="accent1"/>
            </a:solidFill>
            <a:ln w="9525">
              <a:solidFill>
                <a:schemeClr val="tx1"/>
              </a:solidFill>
              <a:miter lim="800000"/>
              <a:headEnd/>
              <a:tailEnd/>
            </a:ln>
            <a:effectLst/>
          </p:spPr>
          <p:txBody>
            <a:bodyPr wrap="none" anchor="ctr"/>
            <a:lstStyle/>
            <a:p>
              <a:endParaRPr lang="en-AU"/>
            </a:p>
          </p:txBody>
        </p:sp>
        <p:sp>
          <p:nvSpPr>
            <p:cNvPr id="26632" name="Rectangle 8"/>
            <p:cNvSpPr>
              <a:spLocks noChangeArrowheads="1"/>
            </p:cNvSpPr>
            <p:nvPr/>
          </p:nvSpPr>
          <p:spPr bwMode="auto">
            <a:xfrm>
              <a:off x="3216" y="2400"/>
              <a:ext cx="192" cy="576"/>
            </a:xfrm>
            <a:prstGeom prst="rect">
              <a:avLst/>
            </a:prstGeom>
            <a:solidFill>
              <a:schemeClr val="accent1"/>
            </a:solidFill>
            <a:ln w="9525">
              <a:solidFill>
                <a:schemeClr val="tx1"/>
              </a:solidFill>
              <a:miter lim="800000"/>
              <a:headEnd/>
              <a:tailEnd/>
            </a:ln>
            <a:effectLst/>
          </p:spPr>
          <p:txBody>
            <a:bodyPr wrap="none" anchor="ctr"/>
            <a:lstStyle/>
            <a:p>
              <a:endParaRPr lang="en-AU"/>
            </a:p>
          </p:txBody>
        </p:sp>
      </p:grpSp>
      <p:grpSp>
        <p:nvGrpSpPr>
          <p:cNvPr id="4" name="Group 17"/>
          <p:cNvGrpSpPr>
            <a:grpSpLocks/>
          </p:cNvGrpSpPr>
          <p:nvPr/>
        </p:nvGrpSpPr>
        <p:grpSpPr bwMode="auto">
          <a:xfrm>
            <a:off x="4079875" y="5445125"/>
            <a:ext cx="5257800" cy="304800"/>
            <a:chOff x="1296" y="3456"/>
            <a:chExt cx="3312" cy="192"/>
          </a:xfrm>
        </p:grpSpPr>
        <p:sp>
          <p:nvSpPr>
            <p:cNvPr id="26634" name="Rectangle 10"/>
            <p:cNvSpPr>
              <a:spLocks noChangeArrowheads="1"/>
            </p:cNvSpPr>
            <p:nvPr/>
          </p:nvSpPr>
          <p:spPr bwMode="auto">
            <a:xfrm>
              <a:off x="1296" y="3456"/>
              <a:ext cx="720" cy="192"/>
            </a:xfrm>
            <a:prstGeom prst="rect">
              <a:avLst/>
            </a:prstGeom>
            <a:solidFill>
              <a:schemeClr val="accent1"/>
            </a:solidFill>
            <a:ln w="9525">
              <a:solidFill>
                <a:schemeClr val="tx1"/>
              </a:solidFill>
              <a:miter lim="800000"/>
              <a:headEnd/>
              <a:tailEnd/>
            </a:ln>
            <a:effectLst/>
          </p:spPr>
          <p:txBody>
            <a:bodyPr wrap="none" anchor="ctr"/>
            <a:lstStyle/>
            <a:p>
              <a:endParaRPr lang="en-AU"/>
            </a:p>
          </p:txBody>
        </p:sp>
        <p:sp>
          <p:nvSpPr>
            <p:cNvPr id="26636" name="Rectangle 12"/>
            <p:cNvSpPr>
              <a:spLocks noChangeArrowheads="1"/>
            </p:cNvSpPr>
            <p:nvPr/>
          </p:nvSpPr>
          <p:spPr bwMode="auto">
            <a:xfrm>
              <a:off x="2160" y="3456"/>
              <a:ext cx="720" cy="192"/>
            </a:xfrm>
            <a:prstGeom prst="rect">
              <a:avLst/>
            </a:prstGeom>
            <a:solidFill>
              <a:srgbClr val="000000"/>
            </a:solidFill>
            <a:ln w="9525">
              <a:solidFill>
                <a:schemeClr val="tx1"/>
              </a:solidFill>
              <a:miter lim="800000"/>
              <a:headEnd/>
              <a:tailEnd/>
            </a:ln>
            <a:effectLst/>
          </p:spPr>
          <p:txBody>
            <a:bodyPr wrap="none" anchor="ctr"/>
            <a:lstStyle/>
            <a:p>
              <a:endParaRPr lang="en-AU"/>
            </a:p>
          </p:txBody>
        </p:sp>
        <p:sp>
          <p:nvSpPr>
            <p:cNvPr id="26637" name="Rectangle 13"/>
            <p:cNvSpPr>
              <a:spLocks noChangeArrowheads="1"/>
            </p:cNvSpPr>
            <p:nvPr/>
          </p:nvSpPr>
          <p:spPr bwMode="auto">
            <a:xfrm>
              <a:off x="3024" y="3456"/>
              <a:ext cx="720" cy="192"/>
            </a:xfrm>
            <a:prstGeom prst="rect">
              <a:avLst/>
            </a:prstGeom>
            <a:solidFill>
              <a:srgbClr val="FFCC99"/>
            </a:solidFill>
            <a:ln w="9525">
              <a:solidFill>
                <a:schemeClr val="tx1"/>
              </a:solidFill>
              <a:miter lim="800000"/>
              <a:headEnd/>
              <a:tailEnd/>
            </a:ln>
            <a:effectLst/>
          </p:spPr>
          <p:txBody>
            <a:bodyPr wrap="none" anchor="ctr"/>
            <a:lstStyle/>
            <a:p>
              <a:endParaRPr lang="en-AU"/>
            </a:p>
          </p:txBody>
        </p:sp>
        <p:sp>
          <p:nvSpPr>
            <p:cNvPr id="26638" name="Rectangle 14"/>
            <p:cNvSpPr>
              <a:spLocks noChangeArrowheads="1"/>
            </p:cNvSpPr>
            <p:nvPr/>
          </p:nvSpPr>
          <p:spPr bwMode="auto">
            <a:xfrm>
              <a:off x="3888" y="3456"/>
              <a:ext cx="720" cy="192"/>
            </a:xfrm>
            <a:prstGeom prst="rect">
              <a:avLst/>
            </a:prstGeom>
            <a:solidFill>
              <a:schemeClr val="bg1"/>
            </a:solidFill>
            <a:ln w="9525">
              <a:solidFill>
                <a:schemeClr val="tx1"/>
              </a:solidFill>
              <a:miter lim="800000"/>
              <a:headEnd/>
              <a:tailEnd/>
            </a:ln>
            <a:effectLst/>
          </p:spPr>
          <p:txBody>
            <a:bodyPr wrap="none" anchor="ctr"/>
            <a:lstStyle/>
            <a:p>
              <a:endParaRPr lang="en-AU"/>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solidFill>
            <a:srgbClr val="2058AA"/>
          </a:solidFill>
        </p:spPr>
        <p:txBody>
          <a:bodyPr/>
          <a:lstStyle/>
          <a:p>
            <a:r>
              <a:rPr lang="en-US" b="1" dirty="0">
                <a:solidFill>
                  <a:schemeClr val="bg1">
                    <a:lumMod val="95000"/>
                  </a:schemeClr>
                </a:solidFill>
              </a:rPr>
              <a:t>Last topic...</a:t>
            </a:r>
          </a:p>
        </p:txBody>
      </p:sp>
      <p:sp>
        <p:nvSpPr>
          <p:cNvPr id="4099" name="Rectangle 3"/>
          <p:cNvSpPr>
            <a:spLocks noGrp="1" noChangeArrowheads="1"/>
          </p:cNvSpPr>
          <p:nvPr>
            <p:ph idx="1"/>
          </p:nvPr>
        </p:nvSpPr>
        <p:spPr/>
        <p:txBody>
          <a:bodyPr/>
          <a:lstStyle/>
          <a:p>
            <a:r>
              <a:rPr lang="en-AU" dirty="0"/>
              <a:t>Revision of interaction design paradigms and styles</a:t>
            </a:r>
          </a:p>
          <a:p>
            <a:r>
              <a:rPr lang="en-AU" dirty="0"/>
              <a:t>Interaction design principles</a:t>
            </a:r>
          </a:p>
          <a:p>
            <a:r>
              <a:rPr lang="en-AU" dirty="0"/>
              <a:t>Also:</a:t>
            </a:r>
          </a:p>
          <a:p>
            <a:pPr lvl="1"/>
            <a:r>
              <a:rPr lang="en-AU" dirty="0"/>
              <a:t>Provide a good </a:t>
            </a:r>
            <a:r>
              <a:rPr lang="en-AU" b="1" dirty="0"/>
              <a:t>conceptual model</a:t>
            </a:r>
            <a:endParaRPr lang="en-AU" dirty="0"/>
          </a:p>
          <a:p>
            <a:pPr lvl="1"/>
            <a:r>
              <a:rPr lang="en-AU" dirty="0"/>
              <a:t>Make things </a:t>
            </a:r>
            <a:r>
              <a:rPr lang="en-AU" b="1" dirty="0"/>
              <a:t>visible</a:t>
            </a:r>
            <a:r>
              <a:rPr lang="en-AU" dirty="0"/>
              <a:t> so that intuitive understanding can occur with ease</a:t>
            </a:r>
          </a:p>
          <a:p>
            <a:pPr lvl="1"/>
            <a:r>
              <a:rPr lang="en-AU" dirty="0"/>
              <a:t>Take advantage of natural </a:t>
            </a:r>
            <a:r>
              <a:rPr lang="en-AU" b="1" dirty="0"/>
              <a:t>mapping</a:t>
            </a:r>
          </a:p>
          <a:p>
            <a:pPr lvl="1"/>
            <a:r>
              <a:rPr lang="en-AU" dirty="0"/>
              <a:t>Provide </a:t>
            </a:r>
            <a:r>
              <a:rPr lang="en-AU" b="1" dirty="0"/>
              <a:t>feedback</a:t>
            </a:r>
          </a:p>
          <a:p>
            <a:endParaRPr lang="en-AU"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solidFill>
            <a:srgbClr val="4DBA4C"/>
          </a:solidFill>
        </p:spPr>
        <p:txBody>
          <a:bodyPr/>
          <a:lstStyle/>
          <a:p>
            <a:r>
              <a:rPr lang="en-US" b="1" dirty="0">
                <a:solidFill>
                  <a:srgbClr val="F2F2F2"/>
                </a:solidFill>
              </a:rPr>
              <a:t>Activity - Balance</a:t>
            </a:r>
          </a:p>
        </p:txBody>
      </p:sp>
      <p:sp>
        <p:nvSpPr>
          <p:cNvPr id="26627" name="Rectangle 3"/>
          <p:cNvSpPr>
            <a:spLocks noGrp="1" noChangeArrowheads="1"/>
          </p:cNvSpPr>
          <p:nvPr>
            <p:ph idx="1"/>
          </p:nvPr>
        </p:nvSpPr>
        <p:spPr/>
        <p:txBody>
          <a:bodyPr/>
          <a:lstStyle/>
          <a:p>
            <a:r>
              <a:rPr lang="en-US" dirty="0"/>
              <a:t>How would you move this shapes around to achieve ‘balance’?</a:t>
            </a:r>
          </a:p>
          <a:p>
            <a:pPr lvl="1"/>
            <a:r>
              <a:rPr lang="en-US" dirty="0"/>
              <a:t>Balancing size – ‘lightest’ to ‘heaviest’ or arranged another way to achieve ‘balance’?</a:t>
            </a:r>
            <a:br>
              <a:rPr lang="en-US" dirty="0"/>
            </a:br>
            <a:br>
              <a:rPr lang="en-US" dirty="0"/>
            </a:br>
            <a:endParaRPr lang="en-US" dirty="0"/>
          </a:p>
          <a:p>
            <a:pPr lvl="1"/>
            <a:r>
              <a:rPr lang="en-US" dirty="0"/>
              <a:t>Balancing orientation – should these</a:t>
            </a:r>
            <a:br>
              <a:rPr lang="en-US" dirty="0"/>
            </a:br>
            <a:r>
              <a:rPr lang="en-US" dirty="0"/>
              <a:t>rectangles be both horizontal or</a:t>
            </a:r>
            <a:br>
              <a:rPr lang="en-US" dirty="0"/>
            </a:br>
            <a:r>
              <a:rPr lang="en-US" dirty="0"/>
              <a:t>vertical (or something different)?</a:t>
            </a:r>
          </a:p>
          <a:p>
            <a:pPr lvl="1"/>
            <a:endParaRPr lang="en-US" dirty="0"/>
          </a:p>
          <a:p>
            <a:pPr lvl="1"/>
            <a:r>
              <a:rPr lang="en-US" dirty="0"/>
              <a:t>Balancing “heaviness” – re-order these from ‘lightest’ to ‘heaviest’</a:t>
            </a:r>
          </a:p>
        </p:txBody>
      </p:sp>
      <p:grpSp>
        <p:nvGrpSpPr>
          <p:cNvPr id="2" name="Group 15"/>
          <p:cNvGrpSpPr>
            <a:grpSpLocks/>
          </p:cNvGrpSpPr>
          <p:nvPr/>
        </p:nvGrpSpPr>
        <p:grpSpPr bwMode="auto">
          <a:xfrm>
            <a:off x="7104063" y="2420888"/>
            <a:ext cx="2286000" cy="914400"/>
            <a:chOff x="2208" y="1344"/>
            <a:chExt cx="1440" cy="576"/>
          </a:xfrm>
        </p:grpSpPr>
        <p:sp>
          <p:nvSpPr>
            <p:cNvPr id="26628" name="Rectangle 4"/>
            <p:cNvSpPr>
              <a:spLocks noChangeArrowheads="1"/>
            </p:cNvSpPr>
            <p:nvPr/>
          </p:nvSpPr>
          <p:spPr bwMode="auto">
            <a:xfrm>
              <a:off x="2208" y="1584"/>
              <a:ext cx="336" cy="336"/>
            </a:xfrm>
            <a:prstGeom prst="rect">
              <a:avLst/>
            </a:prstGeom>
            <a:solidFill>
              <a:schemeClr val="accent1"/>
            </a:solidFill>
            <a:ln w="9525">
              <a:solidFill>
                <a:schemeClr val="tx1"/>
              </a:solidFill>
              <a:miter lim="800000"/>
              <a:headEnd/>
              <a:tailEnd/>
            </a:ln>
            <a:effectLst/>
          </p:spPr>
          <p:txBody>
            <a:bodyPr wrap="none" anchor="ctr"/>
            <a:lstStyle/>
            <a:p>
              <a:endParaRPr lang="en-AU"/>
            </a:p>
          </p:txBody>
        </p:sp>
        <p:sp>
          <p:nvSpPr>
            <p:cNvPr id="26629" name="Rectangle 5"/>
            <p:cNvSpPr>
              <a:spLocks noChangeArrowheads="1"/>
            </p:cNvSpPr>
            <p:nvPr/>
          </p:nvSpPr>
          <p:spPr bwMode="auto">
            <a:xfrm>
              <a:off x="2688" y="1680"/>
              <a:ext cx="240" cy="240"/>
            </a:xfrm>
            <a:prstGeom prst="rect">
              <a:avLst/>
            </a:prstGeom>
            <a:solidFill>
              <a:schemeClr val="accent1"/>
            </a:solidFill>
            <a:ln w="9525">
              <a:solidFill>
                <a:schemeClr val="tx1"/>
              </a:solidFill>
              <a:miter lim="800000"/>
              <a:headEnd/>
              <a:tailEnd/>
            </a:ln>
            <a:effectLst/>
          </p:spPr>
          <p:txBody>
            <a:bodyPr wrap="none" anchor="ctr"/>
            <a:lstStyle/>
            <a:p>
              <a:endParaRPr lang="en-AU"/>
            </a:p>
          </p:txBody>
        </p:sp>
        <p:sp>
          <p:nvSpPr>
            <p:cNvPr id="26630" name="Rectangle 6"/>
            <p:cNvSpPr>
              <a:spLocks noChangeArrowheads="1"/>
            </p:cNvSpPr>
            <p:nvPr/>
          </p:nvSpPr>
          <p:spPr bwMode="auto">
            <a:xfrm>
              <a:off x="3072" y="1344"/>
              <a:ext cx="576" cy="576"/>
            </a:xfrm>
            <a:prstGeom prst="rect">
              <a:avLst/>
            </a:prstGeom>
            <a:solidFill>
              <a:schemeClr val="accent1"/>
            </a:solidFill>
            <a:ln w="9525">
              <a:solidFill>
                <a:schemeClr val="tx1"/>
              </a:solidFill>
              <a:miter lim="800000"/>
              <a:headEnd/>
              <a:tailEnd/>
            </a:ln>
            <a:effectLst/>
          </p:spPr>
          <p:txBody>
            <a:bodyPr wrap="none" anchor="ctr"/>
            <a:lstStyle/>
            <a:p>
              <a:endParaRPr lang="en-AU"/>
            </a:p>
          </p:txBody>
        </p:sp>
      </p:grpSp>
      <p:grpSp>
        <p:nvGrpSpPr>
          <p:cNvPr id="3" name="Group 16"/>
          <p:cNvGrpSpPr>
            <a:grpSpLocks/>
          </p:cNvGrpSpPr>
          <p:nvPr/>
        </p:nvGrpSpPr>
        <p:grpSpPr bwMode="auto">
          <a:xfrm>
            <a:off x="7680325" y="3789040"/>
            <a:ext cx="1676400" cy="914400"/>
            <a:chOff x="2352" y="2400"/>
            <a:chExt cx="1056" cy="576"/>
          </a:xfrm>
        </p:grpSpPr>
        <p:sp>
          <p:nvSpPr>
            <p:cNvPr id="26631" name="Rectangle 7"/>
            <p:cNvSpPr>
              <a:spLocks noChangeArrowheads="1"/>
            </p:cNvSpPr>
            <p:nvPr/>
          </p:nvSpPr>
          <p:spPr bwMode="auto">
            <a:xfrm>
              <a:off x="2352" y="2448"/>
              <a:ext cx="768" cy="192"/>
            </a:xfrm>
            <a:prstGeom prst="rect">
              <a:avLst/>
            </a:prstGeom>
            <a:solidFill>
              <a:schemeClr val="accent1"/>
            </a:solidFill>
            <a:ln w="9525">
              <a:solidFill>
                <a:schemeClr val="tx1"/>
              </a:solidFill>
              <a:miter lim="800000"/>
              <a:headEnd/>
              <a:tailEnd/>
            </a:ln>
            <a:effectLst/>
          </p:spPr>
          <p:txBody>
            <a:bodyPr wrap="none" anchor="ctr"/>
            <a:lstStyle/>
            <a:p>
              <a:endParaRPr lang="en-AU"/>
            </a:p>
          </p:txBody>
        </p:sp>
        <p:sp>
          <p:nvSpPr>
            <p:cNvPr id="26632" name="Rectangle 8"/>
            <p:cNvSpPr>
              <a:spLocks noChangeArrowheads="1"/>
            </p:cNvSpPr>
            <p:nvPr/>
          </p:nvSpPr>
          <p:spPr bwMode="auto">
            <a:xfrm>
              <a:off x="3216" y="2400"/>
              <a:ext cx="192" cy="576"/>
            </a:xfrm>
            <a:prstGeom prst="rect">
              <a:avLst/>
            </a:prstGeom>
            <a:solidFill>
              <a:schemeClr val="accent1"/>
            </a:solidFill>
            <a:ln w="9525">
              <a:solidFill>
                <a:schemeClr val="tx1"/>
              </a:solidFill>
              <a:miter lim="800000"/>
              <a:headEnd/>
              <a:tailEnd/>
            </a:ln>
            <a:effectLst/>
          </p:spPr>
          <p:txBody>
            <a:bodyPr wrap="none" anchor="ctr"/>
            <a:lstStyle/>
            <a:p>
              <a:endParaRPr lang="en-AU"/>
            </a:p>
          </p:txBody>
        </p:sp>
      </p:grpSp>
      <p:grpSp>
        <p:nvGrpSpPr>
          <p:cNvPr id="4" name="Group 17"/>
          <p:cNvGrpSpPr>
            <a:grpSpLocks/>
          </p:cNvGrpSpPr>
          <p:nvPr/>
        </p:nvGrpSpPr>
        <p:grpSpPr bwMode="auto">
          <a:xfrm>
            <a:off x="4079875" y="6076528"/>
            <a:ext cx="5257800" cy="304800"/>
            <a:chOff x="1296" y="3456"/>
            <a:chExt cx="3312" cy="192"/>
          </a:xfrm>
        </p:grpSpPr>
        <p:sp>
          <p:nvSpPr>
            <p:cNvPr id="26634" name="Rectangle 10"/>
            <p:cNvSpPr>
              <a:spLocks noChangeArrowheads="1"/>
            </p:cNvSpPr>
            <p:nvPr/>
          </p:nvSpPr>
          <p:spPr bwMode="auto">
            <a:xfrm>
              <a:off x="1296" y="3456"/>
              <a:ext cx="720" cy="192"/>
            </a:xfrm>
            <a:prstGeom prst="rect">
              <a:avLst/>
            </a:prstGeom>
            <a:solidFill>
              <a:schemeClr val="accent1"/>
            </a:solidFill>
            <a:ln w="9525">
              <a:solidFill>
                <a:schemeClr val="tx1"/>
              </a:solidFill>
              <a:miter lim="800000"/>
              <a:headEnd/>
              <a:tailEnd/>
            </a:ln>
            <a:effectLst/>
          </p:spPr>
          <p:txBody>
            <a:bodyPr wrap="none" anchor="ctr"/>
            <a:lstStyle/>
            <a:p>
              <a:endParaRPr lang="en-AU"/>
            </a:p>
          </p:txBody>
        </p:sp>
        <p:sp>
          <p:nvSpPr>
            <p:cNvPr id="26636" name="Rectangle 12"/>
            <p:cNvSpPr>
              <a:spLocks noChangeArrowheads="1"/>
            </p:cNvSpPr>
            <p:nvPr/>
          </p:nvSpPr>
          <p:spPr bwMode="auto">
            <a:xfrm>
              <a:off x="2160" y="3456"/>
              <a:ext cx="720" cy="192"/>
            </a:xfrm>
            <a:prstGeom prst="rect">
              <a:avLst/>
            </a:prstGeom>
            <a:solidFill>
              <a:srgbClr val="000000"/>
            </a:solidFill>
            <a:ln w="9525">
              <a:solidFill>
                <a:schemeClr val="tx1"/>
              </a:solidFill>
              <a:miter lim="800000"/>
              <a:headEnd/>
              <a:tailEnd/>
            </a:ln>
            <a:effectLst/>
          </p:spPr>
          <p:txBody>
            <a:bodyPr wrap="none" anchor="ctr"/>
            <a:lstStyle/>
            <a:p>
              <a:endParaRPr lang="en-AU"/>
            </a:p>
          </p:txBody>
        </p:sp>
        <p:sp>
          <p:nvSpPr>
            <p:cNvPr id="26637" name="Rectangle 13"/>
            <p:cNvSpPr>
              <a:spLocks noChangeArrowheads="1"/>
            </p:cNvSpPr>
            <p:nvPr/>
          </p:nvSpPr>
          <p:spPr bwMode="auto">
            <a:xfrm>
              <a:off x="3024" y="3456"/>
              <a:ext cx="720" cy="192"/>
            </a:xfrm>
            <a:prstGeom prst="rect">
              <a:avLst/>
            </a:prstGeom>
            <a:solidFill>
              <a:srgbClr val="FFCC99"/>
            </a:solidFill>
            <a:ln w="9525">
              <a:solidFill>
                <a:schemeClr val="tx1"/>
              </a:solidFill>
              <a:miter lim="800000"/>
              <a:headEnd/>
              <a:tailEnd/>
            </a:ln>
            <a:effectLst/>
          </p:spPr>
          <p:txBody>
            <a:bodyPr wrap="none" anchor="ctr"/>
            <a:lstStyle/>
            <a:p>
              <a:endParaRPr lang="en-AU"/>
            </a:p>
          </p:txBody>
        </p:sp>
        <p:sp>
          <p:nvSpPr>
            <p:cNvPr id="26638" name="Rectangle 14"/>
            <p:cNvSpPr>
              <a:spLocks noChangeArrowheads="1"/>
            </p:cNvSpPr>
            <p:nvPr/>
          </p:nvSpPr>
          <p:spPr bwMode="auto">
            <a:xfrm>
              <a:off x="3888" y="3456"/>
              <a:ext cx="720" cy="192"/>
            </a:xfrm>
            <a:prstGeom prst="rect">
              <a:avLst/>
            </a:prstGeom>
            <a:solidFill>
              <a:schemeClr val="bg1"/>
            </a:solidFill>
            <a:ln w="9525">
              <a:solidFill>
                <a:schemeClr val="tx1"/>
              </a:solidFill>
              <a:miter lim="800000"/>
              <a:headEnd/>
              <a:tailEnd/>
            </a:ln>
            <a:effectLst/>
          </p:spPr>
          <p:txBody>
            <a:bodyPr wrap="none" anchor="ctr"/>
            <a:lstStyle/>
            <a:p>
              <a:endParaRPr lang="en-AU"/>
            </a:p>
          </p:txBody>
        </p:sp>
      </p:grpSp>
    </p:spTree>
    <p:extLst>
      <p:ext uri="{BB962C8B-B14F-4D97-AF65-F5344CB8AC3E}">
        <p14:creationId xmlns:p14="http://schemas.microsoft.com/office/powerpoint/2010/main" val="22911791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rgbClr val="4DBA4C"/>
          </a:solidFill>
        </p:spPr>
        <p:txBody>
          <a:bodyPr/>
          <a:lstStyle/>
          <a:p>
            <a:r>
              <a:rPr lang="en-US" b="1" dirty="0">
                <a:solidFill>
                  <a:srgbClr val="F2F2F2"/>
                </a:solidFill>
              </a:rPr>
              <a:t>Balance Examples</a:t>
            </a:r>
          </a:p>
        </p:txBody>
      </p:sp>
      <p:pic>
        <p:nvPicPr>
          <p:cNvPr id="3" name="Picture 2"/>
          <p:cNvPicPr>
            <a:picLocks noChangeAspect="1"/>
          </p:cNvPicPr>
          <p:nvPr/>
        </p:nvPicPr>
        <p:blipFill>
          <a:blip r:embed="rId2"/>
          <a:stretch>
            <a:fillRect/>
          </a:stretch>
        </p:blipFill>
        <p:spPr>
          <a:xfrm>
            <a:off x="3228975" y="1571972"/>
            <a:ext cx="5734050" cy="430530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solidFill>
            <a:srgbClr val="4DBA4C"/>
          </a:solidFill>
        </p:spPr>
        <p:txBody>
          <a:bodyPr/>
          <a:lstStyle/>
          <a:p>
            <a:r>
              <a:rPr lang="en-US" b="1" dirty="0">
                <a:solidFill>
                  <a:srgbClr val="F2F2F2"/>
                </a:solidFill>
              </a:rPr>
              <a:t>Balance Examples</a:t>
            </a:r>
          </a:p>
        </p:txBody>
      </p:sp>
      <p:pic>
        <p:nvPicPr>
          <p:cNvPr id="2" name="Picture 1"/>
          <p:cNvPicPr>
            <a:picLocks noChangeAspect="1"/>
          </p:cNvPicPr>
          <p:nvPr/>
        </p:nvPicPr>
        <p:blipFill>
          <a:blip r:embed="rId2"/>
          <a:stretch>
            <a:fillRect/>
          </a:stretch>
        </p:blipFill>
        <p:spPr>
          <a:xfrm>
            <a:off x="3829050" y="1664940"/>
            <a:ext cx="4533900" cy="392430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4DBA4C"/>
          </a:solidFill>
        </p:spPr>
        <p:txBody>
          <a:bodyPr>
            <a:normAutofit/>
          </a:bodyPr>
          <a:lstStyle/>
          <a:p>
            <a:r>
              <a:rPr lang="en-AU" sz="4800" b="1" dirty="0">
                <a:solidFill>
                  <a:srgbClr val="F2F2F2"/>
                </a:solidFill>
              </a:rPr>
              <a:t>Balance Examples</a:t>
            </a:r>
          </a:p>
        </p:txBody>
      </p:sp>
      <p:pic>
        <p:nvPicPr>
          <p:cNvPr id="4" name="Picture 3">
            <a:extLst>
              <a:ext uri="{FF2B5EF4-FFF2-40B4-BE49-F238E27FC236}">
                <a16:creationId xmlns:a16="http://schemas.microsoft.com/office/drawing/2014/main" id="{C0348B43-68E3-4908-ACCF-E5257B76CB3D}"/>
              </a:ext>
            </a:extLst>
          </p:cNvPr>
          <p:cNvPicPr>
            <a:picLocks noChangeAspect="1"/>
          </p:cNvPicPr>
          <p:nvPr/>
        </p:nvPicPr>
        <p:blipFill>
          <a:blip r:embed="rId2"/>
          <a:stretch>
            <a:fillRect/>
          </a:stretch>
        </p:blipFill>
        <p:spPr>
          <a:xfrm>
            <a:off x="2711847" y="1340768"/>
            <a:ext cx="6768306" cy="4752528"/>
          </a:xfrm>
          <a:prstGeom prst="rect">
            <a:avLst/>
          </a:prstGeom>
          <a:ln>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4DBA4C"/>
          </a:solidFill>
        </p:spPr>
        <p:txBody>
          <a:bodyPr/>
          <a:lstStyle/>
          <a:p>
            <a:r>
              <a:rPr lang="en-AU" b="1" dirty="0">
                <a:solidFill>
                  <a:srgbClr val="F2F2F2"/>
                </a:solidFill>
              </a:rPr>
              <a:t>Balance Examples</a:t>
            </a:r>
          </a:p>
        </p:txBody>
      </p:sp>
      <p:sp>
        <p:nvSpPr>
          <p:cNvPr id="5" name="TextBox 4"/>
          <p:cNvSpPr txBox="1"/>
          <p:nvPr/>
        </p:nvSpPr>
        <p:spPr>
          <a:xfrm>
            <a:off x="9192345" y="6574592"/>
            <a:ext cx="1305807" cy="307777"/>
          </a:xfrm>
          <a:prstGeom prst="rect">
            <a:avLst/>
          </a:prstGeom>
          <a:noFill/>
        </p:spPr>
        <p:txBody>
          <a:bodyPr wrap="none" rtlCol="0">
            <a:spAutoFit/>
          </a:bodyPr>
          <a:lstStyle/>
          <a:p>
            <a:r>
              <a:rPr lang="en-AU" sz="1400" b="1" dirty="0">
                <a:latin typeface="+mn-lt"/>
              </a:rPr>
              <a:t>Source:</a:t>
            </a:r>
            <a:r>
              <a:rPr lang="en-AU" sz="1400" dirty="0">
                <a:latin typeface="+mn-lt"/>
              </a:rPr>
              <a:t> </a:t>
            </a:r>
            <a:r>
              <a:rPr lang="en-AU" sz="1400" dirty="0">
                <a:latin typeface="+mn-lt"/>
                <a:hlinkClick r:id="rId3"/>
              </a:rPr>
              <a:t>Holden</a:t>
            </a:r>
            <a:endParaRPr lang="en-AU" sz="1400" dirty="0">
              <a:latin typeface="+mn-lt"/>
            </a:endParaRPr>
          </a:p>
        </p:txBody>
      </p:sp>
      <p:pic>
        <p:nvPicPr>
          <p:cNvPr id="6" name="Picture 5">
            <a:extLst>
              <a:ext uri="{FF2B5EF4-FFF2-40B4-BE49-F238E27FC236}">
                <a16:creationId xmlns:a16="http://schemas.microsoft.com/office/drawing/2014/main" id="{36E10870-AF14-45EC-8AF3-B05D285CF2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937"/>
          <a:stretch/>
        </p:blipFill>
        <p:spPr>
          <a:xfrm>
            <a:off x="3431704" y="3979342"/>
            <a:ext cx="5435724" cy="2875046"/>
          </a:xfrm>
          <a:prstGeom prst="rect">
            <a:avLst/>
          </a:prstGeom>
          <a:ln>
            <a:solidFill>
              <a:schemeClr val="tx1"/>
            </a:solidFill>
          </a:ln>
        </p:spPr>
      </p:pic>
      <p:pic>
        <p:nvPicPr>
          <p:cNvPr id="8" name="Picture 7">
            <a:extLst>
              <a:ext uri="{FF2B5EF4-FFF2-40B4-BE49-F238E27FC236}">
                <a16:creationId xmlns:a16="http://schemas.microsoft.com/office/drawing/2014/main" id="{65F2939A-9177-4657-9633-81EA524CB1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1704" y="872806"/>
            <a:ext cx="5435724" cy="3106536"/>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4</a:t>
            </a:r>
          </a:p>
        </p:txBody>
      </p:sp>
      <p:sp>
        <p:nvSpPr>
          <p:cNvPr id="3" name="Title 2"/>
          <p:cNvSpPr>
            <a:spLocks noGrp="1"/>
          </p:cNvSpPr>
          <p:nvPr>
            <p:ph type="title"/>
          </p:nvPr>
        </p:nvSpPr>
        <p:spPr/>
        <p:txBody>
          <a:bodyPr/>
          <a:lstStyle/>
          <a:p>
            <a:r>
              <a:rPr lang="en-AU" dirty="0"/>
              <a:t>SIMPLICITY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rgbClr val="5B3F67"/>
          </a:solidFill>
        </p:spPr>
        <p:txBody>
          <a:bodyPr/>
          <a:lstStyle/>
          <a:p>
            <a:r>
              <a:rPr lang="en-US" b="1" dirty="0">
                <a:solidFill>
                  <a:srgbClr val="F2F2F2"/>
                </a:solidFill>
              </a:rPr>
              <a:t>Simplicity</a:t>
            </a:r>
          </a:p>
        </p:txBody>
      </p:sp>
      <p:sp>
        <p:nvSpPr>
          <p:cNvPr id="28675" name="Rectangle 3"/>
          <p:cNvSpPr>
            <a:spLocks noGrp="1" noChangeArrowheads="1"/>
          </p:cNvSpPr>
          <p:nvPr>
            <p:ph idx="1"/>
          </p:nvPr>
        </p:nvSpPr>
        <p:spPr/>
        <p:txBody>
          <a:bodyPr/>
          <a:lstStyle/>
          <a:p>
            <a:r>
              <a:rPr lang="en-US" dirty="0"/>
              <a:t>Is not the reverse of complexity.</a:t>
            </a:r>
          </a:p>
          <a:p>
            <a:r>
              <a:rPr lang="en-US" dirty="0"/>
              <a:t>Simple does not mean plain.</a:t>
            </a:r>
          </a:p>
          <a:p>
            <a:r>
              <a:rPr lang="en-US" dirty="0"/>
              <a:t>Simplicity suggests sophistication, clarity, elegance, economy.</a:t>
            </a:r>
          </a:p>
          <a:p>
            <a:r>
              <a:rPr lang="en-US" dirty="0"/>
              <a:t>Is a synergism between balance and harmony.</a:t>
            </a:r>
          </a:p>
          <a:p>
            <a:r>
              <a:rPr lang="en-US" dirty="0"/>
              <a:t>Is achieved through iterative design.</a:t>
            </a:r>
          </a:p>
          <a:p>
            <a:r>
              <a:rPr lang="en-US" dirty="0"/>
              <a:t>For an interface, it also refers to the interaction model.</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solidFill>
            <a:srgbClr val="5B3F67"/>
          </a:solidFill>
        </p:spPr>
        <p:txBody>
          <a:bodyPr/>
          <a:lstStyle/>
          <a:p>
            <a:r>
              <a:rPr lang="en-US" b="1" dirty="0">
                <a:solidFill>
                  <a:srgbClr val="F2F2F2"/>
                </a:solidFill>
              </a:rPr>
              <a:t>Simplicity Examples</a:t>
            </a:r>
          </a:p>
        </p:txBody>
      </p:sp>
      <p:pic>
        <p:nvPicPr>
          <p:cNvPr id="2" name="Picture 1"/>
          <p:cNvPicPr>
            <a:picLocks noChangeAspect="1"/>
          </p:cNvPicPr>
          <p:nvPr/>
        </p:nvPicPr>
        <p:blipFill>
          <a:blip r:embed="rId2"/>
          <a:stretch>
            <a:fillRect/>
          </a:stretch>
        </p:blipFill>
        <p:spPr>
          <a:xfrm>
            <a:off x="2894414" y="1268760"/>
            <a:ext cx="6403172" cy="4896544"/>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B3F67"/>
          </a:solidFill>
        </p:spPr>
        <p:txBody>
          <a:bodyPr/>
          <a:lstStyle/>
          <a:p>
            <a:r>
              <a:rPr lang="en-AU" b="1" dirty="0">
                <a:solidFill>
                  <a:srgbClr val="F2F2F2"/>
                </a:solidFill>
              </a:rPr>
              <a:t>Simplicity Examples</a:t>
            </a:r>
          </a:p>
        </p:txBody>
      </p:sp>
      <p:pic>
        <p:nvPicPr>
          <p:cNvPr id="4" name="Picture 3"/>
          <p:cNvPicPr>
            <a:picLocks noChangeAspect="1"/>
          </p:cNvPicPr>
          <p:nvPr/>
        </p:nvPicPr>
        <p:blipFill>
          <a:blip r:embed="rId2"/>
          <a:stretch>
            <a:fillRect/>
          </a:stretch>
        </p:blipFill>
        <p:spPr>
          <a:xfrm>
            <a:off x="2927649" y="1412776"/>
            <a:ext cx="6336702" cy="484603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B3F67"/>
          </a:solidFill>
        </p:spPr>
        <p:txBody>
          <a:bodyPr/>
          <a:lstStyle/>
          <a:p>
            <a:r>
              <a:rPr lang="en-AU" b="1" dirty="0">
                <a:solidFill>
                  <a:srgbClr val="F2F2F2"/>
                </a:solidFill>
              </a:rPr>
              <a:t>Simplicity Examples</a:t>
            </a:r>
          </a:p>
        </p:txBody>
      </p:sp>
      <p:sp>
        <p:nvSpPr>
          <p:cNvPr id="8" name="Rectangle 3"/>
          <p:cNvSpPr>
            <a:spLocks noGrp="1" noChangeArrowheads="1"/>
          </p:cNvSpPr>
          <p:nvPr>
            <p:ph idx="1"/>
          </p:nvPr>
        </p:nvSpPr>
        <p:spPr>
          <a:xfrm>
            <a:off x="609600" y="1295403"/>
            <a:ext cx="10972800" cy="4830763"/>
          </a:xfrm>
        </p:spPr>
        <p:txBody>
          <a:bodyPr/>
          <a:lstStyle/>
          <a:p>
            <a:r>
              <a:rPr lang="en-US" dirty="0"/>
              <a:t>Apple before iOS 7 </a:t>
            </a:r>
            <a:br>
              <a:rPr lang="en-US" dirty="0"/>
            </a:br>
            <a:r>
              <a:rPr lang="en-US" dirty="0"/>
              <a:t>(3D-like) – left</a:t>
            </a:r>
          </a:p>
          <a:p>
            <a:r>
              <a:rPr lang="en-US" dirty="0"/>
              <a:t>iOS after iOS 7 (flat) – right</a:t>
            </a:r>
          </a:p>
        </p:txBody>
      </p:sp>
      <p:pic>
        <p:nvPicPr>
          <p:cNvPr id="9" name="Picture 8">
            <a:extLst>
              <a:ext uri="{FF2B5EF4-FFF2-40B4-BE49-F238E27FC236}">
                <a16:creationId xmlns:a16="http://schemas.microsoft.com/office/drawing/2014/main" id="{EDFFC302-45F1-47DD-AB4A-179D28F90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76" y="1268760"/>
            <a:ext cx="5869933" cy="5061993"/>
          </a:xfrm>
          <a:prstGeom prst="rect">
            <a:avLst/>
          </a:prstGeom>
        </p:spPr>
      </p:pic>
    </p:spTree>
    <p:extLst>
      <p:ext uri="{BB962C8B-B14F-4D97-AF65-F5344CB8AC3E}">
        <p14:creationId xmlns:p14="http://schemas.microsoft.com/office/powerpoint/2010/main" val="249716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solidFill>
            <a:srgbClr val="2058AA"/>
          </a:solidFill>
        </p:spPr>
        <p:txBody>
          <a:bodyPr/>
          <a:lstStyle/>
          <a:p>
            <a:r>
              <a:rPr lang="en-US" b="1" dirty="0">
                <a:solidFill>
                  <a:schemeClr val="bg1">
                    <a:lumMod val="95000"/>
                  </a:schemeClr>
                </a:solidFill>
              </a:rPr>
              <a:t>Last topic...</a:t>
            </a:r>
          </a:p>
        </p:txBody>
      </p:sp>
      <p:sp>
        <p:nvSpPr>
          <p:cNvPr id="4099" name="Rectangle 3"/>
          <p:cNvSpPr>
            <a:spLocks noGrp="1" noChangeArrowheads="1"/>
          </p:cNvSpPr>
          <p:nvPr>
            <p:ph idx="1"/>
          </p:nvPr>
        </p:nvSpPr>
        <p:spPr/>
        <p:txBody>
          <a:bodyPr/>
          <a:lstStyle/>
          <a:p>
            <a:pPr>
              <a:lnSpc>
                <a:spcPct val="90000"/>
              </a:lnSpc>
            </a:pPr>
            <a:r>
              <a:rPr lang="en-AU" dirty="0" err="1"/>
              <a:t>Learnability</a:t>
            </a:r>
            <a:endParaRPr lang="en-AU" dirty="0"/>
          </a:p>
          <a:p>
            <a:pPr>
              <a:lnSpc>
                <a:spcPct val="90000"/>
              </a:lnSpc>
            </a:pPr>
            <a:r>
              <a:rPr lang="en-AU" dirty="0"/>
              <a:t>Efficiency</a:t>
            </a:r>
          </a:p>
          <a:p>
            <a:pPr>
              <a:lnSpc>
                <a:spcPct val="90000"/>
              </a:lnSpc>
            </a:pPr>
            <a:r>
              <a:rPr lang="en-AU" dirty="0"/>
              <a:t>Flexibility</a:t>
            </a:r>
          </a:p>
          <a:p>
            <a:pPr>
              <a:lnSpc>
                <a:spcPct val="90000"/>
              </a:lnSpc>
            </a:pPr>
            <a:r>
              <a:rPr lang="en-AU" dirty="0"/>
              <a:t>Satisfaction</a:t>
            </a:r>
          </a:p>
          <a:p>
            <a:pPr>
              <a:lnSpc>
                <a:spcPct val="90000"/>
              </a:lnSpc>
            </a:pPr>
            <a:r>
              <a:rPr lang="en-AU" dirty="0"/>
              <a:t>Robustness</a:t>
            </a:r>
          </a:p>
          <a:p>
            <a:pPr>
              <a:lnSpc>
                <a:spcPct val="90000"/>
              </a:lnSpc>
            </a:pPr>
            <a:r>
              <a:rPr lang="en-AU" dirty="0" err="1"/>
              <a:t>Memorability</a:t>
            </a:r>
            <a:endParaRPr lang="en-AU" dirty="0"/>
          </a:p>
          <a:p>
            <a:r>
              <a:rPr lang="en-US" dirty="0"/>
              <a:t>(Consistency)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F41EC0-B289-4ACD-A269-3818576865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473" b="7148"/>
          <a:stretch/>
        </p:blipFill>
        <p:spPr>
          <a:xfrm>
            <a:off x="1007954" y="2420888"/>
            <a:ext cx="5688632" cy="3291966"/>
          </a:xfrm>
          <a:prstGeom prst="rect">
            <a:avLst/>
          </a:prstGeom>
        </p:spPr>
      </p:pic>
      <p:sp>
        <p:nvSpPr>
          <p:cNvPr id="2" name="Title 1"/>
          <p:cNvSpPr>
            <a:spLocks noGrp="1"/>
          </p:cNvSpPr>
          <p:nvPr>
            <p:ph type="title"/>
          </p:nvPr>
        </p:nvSpPr>
        <p:spPr>
          <a:solidFill>
            <a:srgbClr val="5B3F67"/>
          </a:solidFill>
        </p:spPr>
        <p:txBody>
          <a:bodyPr/>
          <a:lstStyle/>
          <a:p>
            <a:r>
              <a:rPr lang="en-AU" b="1" dirty="0">
                <a:solidFill>
                  <a:srgbClr val="F2F2F2"/>
                </a:solidFill>
              </a:rPr>
              <a:t>Simplicity Examples</a:t>
            </a:r>
          </a:p>
        </p:txBody>
      </p:sp>
      <p:sp>
        <p:nvSpPr>
          <p:cNvPr id="8" name="Rectangle 3"/>
          <p:cNvSpPr>
            <a:spLocks noGrp="1" noChangeArrowheads="1"/>
          </p:cNvSpPr>
          <p:nvPr>
            <p:ph idx="1"/>
          </p:nvPr>
        </p:nvSpPr>
        <p:spPr>
          <a:xfrm>
            <a:off x="609600" y="1295403"/>
            <a:ext cx="10972800" cy="4830763"/>
          </a:xfrm>
        </p:spPr>
        <p:txBody>
          <a:bodyPr/>
          <a:lstStyle/>
          <a:p>
            <a:r>
              <a:rPr lang="en-US" dirty="0"/>
              <a:t>Google Material Design: card based</a:t>
            </a:r>
          </a:p>
        </p:txBody>
      </p:sp>
      <p:pic>
        <p:nvPicPr>
          <p:cNvPr id="5" name="Picture 4">
            <a:extLst>
              <a:ext uri="{FF2B5EF4-FFF2-40B4-BE49-F238E27FC236}">
                <a16:creationId xmlns:a16="http://schemas.microsoft.com/office/drawing/2014/main" id="{8D7F68CE-DA98-4DAF-9DB5-1F7A4D90E2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0377" y="1811225"/>
            <a:ext cx="2470234" cy="4391526"/>
          </a:xfrm>
          <a:prstGeom prst="rect">
            <a:avLst/>
          </a:prstGeom>
        </p:spPr>
      </p:pic>
      <p:pic>
        <p:nvPicPr>
          <p:cNvPr id="6" name="Picture 5">
            <a:extLst>
              <a:ext uri="{FF2B5EF4-FFF2-40B4-BE49-F238E27FC236}">
                <a16:creationId xmlns:a16="http://schemas.microsoft.com/office/drawing/2014/main" id="{B0C8DAAC-D38A-46A3-A7D3-8634571472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8088" y="1801643"/>
            <a:ext cx="2475623" cy="4401108"/>
          </a:xfrm>
          <a:prstGeom prst="rect">
            <a:avLst/>
          </a:prstGeom>
        </p:spPr>
      </p:pic>
    </p:spTree>
    <p:extLst>
      <p:ext uri="{BB962C8B-B14F-4D97-AF65-F5344CB8AC3E}">
        <p14:creationId xmlns:p14="http://schemas.microsoft.com/office/powerpoint/2010/main" val="2552142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B3F67"/>
          </a:solidFill>
        </p:spPr>
        <p:txBody>
          <a:bodyPr/>
          <a:lstStyle/>
          <a:p>
            <a:r>
              <a:rPr lang="en-AU" b="1" dirty="0">
                <a:solidFill>
                  <a:srgbClr val="F2F2F2"/>
                </a:solidFill>
              </a:rPr>
              <a:t>Simplicity Examples</a:t>
            </a:r>
          </a:p>
        </p:txBody>
      </p:sp>
      <p:sp>
        <p:nvSpPr>
          <p:cNvPr id="8" name="Rectangle 3"/>
          <p:cNvSpPr>
            <a:spLocks noGrp="1" noChangeArrowheads="1"/>
          </p:cNvSpPr>
          <p:nvPr>
            <p:ph idx="1"/>
          </p:nvPr>
        </p:nvSpPr>
        <p:spPr>
          <a:xfrm>
            <a:off x="609600" y="1158505"/>
            <a:ext cx="10972800" cy="4830763"/>
          </a:xfrm>
        </p:spPr>
        <p:txBody>
          <a:bodyPr/>
          <a:lstStyle/>
          <a:p>
            <a:r>
              <a:rPr lang="en-US" dirty="0"/>
              <a:t>Microsoft – Fluent Design</a:t>
            </a:r>
          </a:p>
        </p:txBody>
      </p:sp>
      <p:pic>
        <p:nvPicPr>
          <p:cNvPr id="5" name="Microsoft Fluent Design System">
            <a:hlinkClick r:id="" action="ppaction://media"/>
            <a:extLst>
              <a:ext uri="{FF2B5EF4-FFF2-40B4-BE49-F238E27FC236}">
                <a16:creationId xmlns:a16="http://schemas.microsoft.com/office/drawing/2014/main" id="{05F8312E-D49F-4156-B60A-0989453C43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2570" y="1745441"/>
            <a:ext cx="8206860" cy="4616360"/>
          </a:xfrm>
          <a:prstGeom prst="rect">
            <a:avLst/>
          </a:prstGeom>
        </p:spPr>
      </p:pic>
    </p:spTree>
    <p:extLst>
      <p:ext uri="{BB962C8B-B14F-4D97-AF65-F5344CB8AC3E}">
        <p14:creationId xmlns:p14="http://schemas.microsoft.com/office/powerpoint/2010/main" val="195854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1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fullScrn="1">
              <p:cMediaNode vol="80000">
                <p:cTn id="12"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rgbClr val="5B3F67"/>
          </a:solidFill>
        </p:spPr>
        <p:txBody>
          <a:bodyPr/>
          <a:lstStyle/>
          <a:p>
            <a:r>
              <a:rPr lang="en-US" b="1" dirty="0">
                <a:solidFill>
                  <a:srgbClr val="F2F2F2"/>
                </a:solidFill>
              </a:rPr>
              <a:t>Activity - Simplicity</a:t>
            </a:r>
          </a:p>
        </p:txBody>
      </p:sp>
      <p:sp>
        <p:nvSpPr>
          <p:cNvPr id="28675" name="Rectangle 3"/>
          <p:cNvSpPr>
            <a:spLocks noGrp="1" noChangeArrowheads="1"/>
          </p:cNvSpPr>
          <p:nvPr>
            <p:ph idx="1"/>
          </p:nvPr>
        </p:nvSpPr>
        <p:spPr/>
        <p:txBody>
          <a:bodyPr/>
          <a:lstStyle/>
          <a:p>
            <a:r>
              <a:rPr lang="en-US" dirty="0"/>
              <a:t>Make some notes on how Apple, Google and Microsoft are currently focusing on simplicity.</a:t>
            </a:r>
          </a:p>
          <a:p>
            <a:r>
              <a:rPr lang="en-US" dirty="0"/>
              <a:t>Why do you think there is a focus on simplicity from these big players?</a:t>
            </a:r>
          </a:p>
          <a:p>
            <a:r>
              <a:rPr lang="en-US" dirty="0"/>
              <a:t>Are you aware of other companies following a similar pattern?</a:t>
            </a:r>
          </a:p>
          <a:p>
            <a:r>
              <a:rPr lang="en-US" dirty="0"/>
              <a:t>What other products/apps/systems have you seen (or used) that you would argue also demonstrate ‘simplicity’. How?</a:t>
            </a:r>
          </a:p>
        </p:txBody>
      </p:sp>
    </p:spTree>
    <p:extLst>
      <p:ext uri="{BB962C8B-B14F-4D97-AF65-F5344CB8AC3E}">
        <p14:creationId xmlns:p14="http://schemas.microsoft.com/office/powerpoint/2010/main" val="52958365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5</a:t>
            </a:r>
          </a:p>
        </p:txBody>
      </p:sp>
      <p:sp>
        <p:nvSpPr>
          <p:cNvPr id="3" name="Title 2"/>
          <p:cNvSpPr>
            <a:spLocks noGrp="1"/>
          </p:cNvSpPr>
          <p:nvPr>
            <p:ph type="title"/>
          </p:nvPr>
        </p:nvSpPr>
        <p:spPr/>
        <p:txBody>
          <a:bodyPr/>
          <a:lstStyle/>
          <a:p>
            <a:r>
              <a:rPr lang="en-AU" dirty="0"/>
              <a:t>Design Methods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solidFill>
            <a:srgbClr val="00B0F0"/>
          </a:solidFill>
        </p:spPr>
        <p:txBody>
          <a:bodyPr/>
          <a:lstStyle/>
          <a:p>
            <a:r>
              <a:rPr lang="en-US" b="1" dirty="0">
                <a:solidFill>
                  <a:srgbClr val="F2F2F2"/>
                </a:solidFill>
              </a:rPr>
              <a:t>Design Methods</a:t>
            </a:r>
          </a:p>
        </p:txBody>
      </p:sp>
      <p:sp>
        <p:nvSpPr>
          <p:cNvPr id="30723" name="Rectangle 3"/>
          <p:cNvSpPr>
            <a:spLocks noGrp="1" noChangeArrowheads="1"/>
          </p:cNvSpPr>
          <p:nvPr>
            <p:ph idx="1"/>
          </p:nvPr>
        </p:nvSpPr>
        <p:spPr/>
        <p:txBody>
          <a:bodyPr/>
          <a:lstStyle/>
          <a:p>
            <a:r>
              <a:rPr lang="en-US"/>
              <a:t>These three principles can best be achieved through a few simple methods.</a:t>
            </a:r>
          </a:p>
          <a:p>
            <a:pPr lvl="1"/>
            <a:r>
              <a:rPr lang="en-US"/>
              <a:t>refinement</a:t>
            </a:r>
          </a:p>
          <a:p>
            <a:pPr lvl="1"/>
            <a:r>
              <a:rPr lang="en-US"/>
              <a:t>restraint</a:t>
            </a:r>
          </a:p>
          <a:p>
            <a:pPr lvl="1"/>
            <a:r>
              <a:rPr lang="en-US"/>
              <a:t>unity</a:t>
            </a:r>
          </a:p>
          <a:p>
            <a:pPr lvl="1"/>
            <a:r>
              <a:rPr lang="en-US"/>
              <a:t>modularity</a:t>
            </a:r>
          </a:p>
          <a:p>
            <a:r>
              <a:rPr lang="en-US"/>
              <a:t>These methods are really guidelines for the designer.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solidFill>
            <a:srgbClr val="00B0F0"/>
          </a:solidFill>
        </p:spPr>
        <p:txBody>
          <a:bodyPr/>
          <a:lstStyle/>
          <a:p>
            <a:r>
              <a:rPr lang="en-US" b="1" dirty="0">
                <a:solidFill>
                  <a:srgbClr val="F2F2F2"/>
                </a:solidFill>
              </a:rPr>
              <a:t>Refinement</a:t>
            </a:r>
          </a:p>
        </p:txBody>
      </p:sp>
      <p:sp>
        <p:nvSpPr>
          <p:cNvPr id="31747" name="Rectangle 3"/>
          <p:cNvSpPr>
            <a:spLocks noGrp="1" noChangeArrowheads="1"/>
          </p:cNvSpPr>
          <p:nvPr>
            <p:ph idx="1"/>
          </p:nvPr>
        </p:nvSpPr>
        <p:spPr/>
        <p:txBody>
          <a:bodyPr/>
          <a:lstStyle/>
          <a:p>
            <a:r>
              <a:rPr lang="en-US"/>
              <a:t>The process of design iteration.</a:t>
            </a:r>
          </a:p>
          <a:p>
            <a:r>
              <a:rPr lang="en-US"/>
              <a:t>You begin by trying alternate solutions.</a:t>
            </a:r>
          </a:p>
          <a:p>
            <a:r>
              <a:rPr lang="en-US"/>
              <a:t>Examine every element to identify problems in harmony, balance and simplicity.</a:t>
            </a:r>
          </a:p>
          <a:p>
            <a:r>
              <a:rPr lang="en-US"/>
              <a:t>Eliminate anything that does not contribute to the concept.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solidFill>
            <a:srgbClr val="00B0F0"/>
          </a:solidFill>
        </p:spPr>
        <p:txBody>
          <a:bodyPr/>
          <a:lstStyle/>
          <a:p>
            <a:r>
              <a:rPr lang="en-US" b="1" dirty="0">
                <a:solidFill>
                  <a:srgbClr val="F2F2F2"/>
                </a:solidFill>
              </a:rPr>
              <a:t>Restraint</a:t>
            </a:r>
          </a:p>
        </p:txBody>
      </p:sp>
      <p:sp>
        <p:nvSpPr>
          <p:cNvPr id="32771" name="Rectangle 3"/>
          <p:cNvSpPr>
            <a:spLocks noGrp="1" noChangeArrowheads="1"/>
          </p:cNvSpPr>
          <p:nvPr>
            <p:ph idx="1"/>
          </p:nvPr>
        </p:nvSpPr>
        <p:spPr/>
        <p:txBody>
          <a:bodyPr/>
          <a:lstStyle/>
          <a:p>
            <a:r>
              <a:rPr lang="en-US"/>
              <a:t>An elegant solution is arrived at by using the absolute minimum of elements.</a:t>
            </a:r>
          </a:p>
          <a:p>
            <a:r>
              <a:rPr lang="en-US"/>
              <a:t>Features are not added to the product simply to “bulk it up”.</a:t>
            </a:r>
          </a:p>
          <a:p>
            <a:r>
              <a:rPr lang="en-US"/>
              <a:t>Interface properties are not adjusted to suit your own preferences.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solidFill>
            <a:srgbClr val="00B0F0"/>
          </a:solidFill>
        </p:spPr>
        <p:txBody>
          <a:bodyPr/>
          <a:lstStyle/>
          <a:p>
            <a:r>
              <a:rPr lang="en-US" b="1" dirty="0">
                <a:solidFill>
                  <a:srgbClr val="F2F2F2"/>
                </a:solidFill>
              </a:rPr>
              <a:t>Unity</a:t>
            </a:r>
          </a:p>
        </p:txBody>
      </p:sp>
      <p:sp>
        <p:nvSpPr>
          <p:cNvPr id="33795" name="Rectangle 3"/>
          <p:cNvSpPr>
            <a:spLocks noGrp="1" noChangeArrowheads="1"/>
          </p:cNvSpPr>
          <p:nvPr>
            <p:ph idx="1"/>
          </p:nvPr>
        </p:nvSpPr>
        <p:spPr/>
        <p:txBody>
          <a:bodyPr/>
          <a:lstStyle/>
          <a:p>
            <a:r>
              <a:rPr lang="en-US" dirty="0"/>
              <a:t>Unity refers to the visual connections between interface elements.</a:t>
            </a:r>
          </a:p>
          <a:p>
            <a:r>
              <a:rPr lang="en-US" dirty="0"/>
              <a:t>A unified product is inherently balanced and harmonious.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solidFill>
            <a:srgbClr val="00B0F0"/>
          </a:solidFill>
        </p:spPr>
        <p:txBody>
          <a:bodyPr/>
          <a:lstStyle/>
          <a:p>
            <a:r>
              <a:rPr lang="en-US" b="1" dirty="0">
                <a:solidFill>
                  <a:srgbClr val="F2F2F2"/>
                </a:solidFill>
              </a:rPr>
              <a:t>Unity</a:t>
            </a:r>
          </a:p>
        </p:txBody>
      </p:sp>
      <p:sp>
        <p:nvSpPr>
          <p:cNvPr id="34819" name="Rectangle 3"/>
          <p:cNvSpPr>
            <a:spLocks noGrp="1" noChangeArrowheads="1"/>
          </p:cNvSpPr>
          <p:nvPr>
            <p:ph idx="1"/>
          </p:nvPr>
        </p:nvSpPr>
        <p:spPr/>
        <p:txBody>
          <a:bodyPr/>
          <a:lstStyle/>
          <a:p>
            <a:pPr>
              <a:lnSpc>
                <a:spcPct val="90000"/>
              </a:lnSpc>
            </a:pPr>
            <a:r>
              <a:rPr lang="en-US"/>
              <a:t>There are a number of ways to create unity:</a:t>
            </a:r>
          </a:p>
          <a:p>
            <a:pPr lvl="1">
              <a:lnSpc>
                <a:spcPct val="90000"/>
              </a:lnSpc>
            </a:pPr>
            <a:r>
              <a:rPr lang="en-US"/>
              <a:t>make elements the same size and shape</a:t>
            </a:r>
          </a:p>
          <a:p>
            <a:pPr lvl="1">
              <a:lnSpc>
                <a:spcPct val="90000"/>
              </a:lnSpc>
            </a:pPr>
            <a:r>
              <a:rPr lang="en-US"/>
              <a:t>align elements vertically or horizontally</a:t>
            </a:r>
          </a:p>
          <a:p>
            <a:pPr lvl="1">
              <a:lnSpc>
                <a:spcPct val="90000"/>
              </a:lnSpc>
            </a:pPr>
            <a:r>
              <a:rPr lang="en-US"/>
              <a:t>arrange elements so that one element merges into the next (closure)</a:t>
            </a:r>
          </a:p>
          <a:p>
            <a:pPr lvl="1">
              <a:lnSpc>
                <a:spcPct val="90000"/>
              </a:lnSpc>
            </a:pPr>
            <a:r>
              <a:rPr lang="en-US"/>
              <a:t>make use of repetition</a:t>
            </a:r>
          </a:p>
          <a:p>
            <a:pPr>
              <a:lnSpc>
                <a:spcPct val="90000"/>
              </a:lnSpc>
            </a:pPr>
            <a:r>
              <a:rPr lang="en-US"/>
              <a:t>The arrangement of white space is just as important as the arrangement of elements.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solidFill>
            <a:srgbClr val="00B0F0"/>
          </a:solidFill>
        </p:spPr>
        <p:txBody>
          <a:bodyPr/>
          <a:lstStyle/>
          <a:p>
            <a:r>
              <a:rPr lang="en-US" b="1" dirty="0">
                <a:solidFill>
                  <a:srgbClr val="F2F2F2"/>
                </a:solidFill>
              </a:rPr>
              <a:t>Modularity</a:t>
            </a:r>
          </a:p>
        </p:txBody>
      </p:sp>
      <p:sp>
        <p:nvSpPr>
          <p:cNvPr id="35843" name="Rectangle 3"/>
          <p:cNvSpPr>
            <a:spLocks noGrp="1" noChangeArrowheads="1"/>
          </p:cNvSpPr>
          <p:nvPr>
            <p:ph idx="1"/>
          </p:nvPr>
        </p:nvSpPr>
        <p:spPr/>
        <p:txBody>
          <a:bodyPr/>
          <a:lstStyle/>
          <a:p>
            <a:r>
              <a:rPr lang="en-US"/>
              <a:t>Design modules are elements that have the same size, shape and proportion.</a:t>
            </a:r>
          </a:p>
          <a:p>
            <a:r>
              <a:rPr lang="en-US"/>
              <a:t>The use of design grids is an attempt to achieve modularity.</a:t>
            </a:r>
          </a:p>
          <a:p>
            <a:r>
              <a:rPr lang="en-US"/>
              <a:t>By grouping interface elements with frames, boxes, etc. we can manipulate the boxes rather than the individual elements.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solidFill>
            <a:srgbClr val="2058AA"/>
          </a:solidFill>
        </p:spPr>
        <p:txBody>
          <a:bodyPr/>
          <a:lstStyle/>
          <a:p>
            <a:r>
              <a:rPr lang="en-AU" b="1" dirty="0">
                <a:solidFill>
                  <a:schemeClr val="bg1">
                    <a:lumMod val="95000"/>
                  </a:schemeClr>
                </a:solidFill>
              </a:rPr>
              <a:t>This Topic</a:t>
            </a:r>
          </a:p>
        </p:txBody>
      </p:sp>
      <p:sp>
        <p:nvSpPr>
          <p:cNvPr id="99331" name="Rectangle 3"/>
          <p:cNvSpPr>
            <a:spLocks noGrp="1" noChangeArrowheads="1"/>
          </p:cNvSpPr>
          <p:nvPr>
            <p:ph idx="1"/>
          </p:nvPr>
        </p:nvSpPr>
        <p:spPr/>
        <p:txBody>
          <a:bodyPr/>
          <a:lstStyle/>
          <a:p>
            <a:r>
              <a:rPr lang="en-US" dirty="0"/>
              <a:t>Fundamental graphical design principles</a:t>
            </a:r>
          </a:p>
          <a:p>
            <a:r>
              <a:rPr lang="en-US" dirty="0"/>
              <a:t>Harmony, Balance and Simplicity</a:t>
            </a:r>
          </a:p>
          <a:p>
            <a:r>
              <a:rPr lang="en-US" dirty="0"/>
              <a:t>Refinement, Unity, Restraint and Modularity</a:t>
            </a:r>
          </a:p>
          <a:p>
            <a:endParaRPr lang="en-A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chemeClr val="tx1">
                    <a:lumMod val="75000"/>
                    <a:lumOff val="25000"/>
                  </a:schemeClr>
                </a:solidFill>
              </a:rPr>
              <a:t>6</a:t>
            </a:r>
          </a:p>
        </p:txBody>
      </p:sp>
      <p:sp>
        <p:nvSpPr>
          <p:cNvPr id="3" name="Title 2"/>
          <p:cNvSpPr>
            <a:spLocks noGrp="1"/>
          </p:cNvSpPr>
          <p:nvPr>
            <p:ph type="title"/>
          </p:nvPr>
        </p:nvSpPr>
        <p:spPr/>
        <p:txBody>
          <a:bodyPr/>
          <a:lstStyle/>
          <a:p>
            <a:r>
              <a:rPr lang="en-AU" dirty="0" err="1"/>
              <a:t>EXAmples</a:t>
            </a:r>
            <a:endParaRPr lang="en-AU"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CFFD1"/>
          </a:solidFill>
        </p:spPr>
        <p:txBody>
          <a:bodyPr/>
          <a:lstStyle/>
          <a:p>
            <a:r>
              <a:rPr lang="en-AU" b="1" dirty="0">
                <a:solidFill>
                  <a:srgbClr val="404040"/>
                </a:solidFill>
              </a:rPr>
              <a:t>Activity – Interface Design</a:t>
            </a:r>
          </a:p>
        </p:txBody>
      </p:sp>
      <p:sp>
        <p:nvSpPr>
          <p:cNvPr id="4" name="Rectangle 3"/>
          <p:cNvSpPr>
            <a:spLocks noGrp="1" noChangeArrowheads="1"/>
          </p:cNvSpPr>
          <p:nvPr>
            <p:ph idx="1"/>
          </p:nvPr>
        </p:nvSpPr>
        <p:spPr>
          <a:xfrm>
            <a:off x="609600" y="1295403"/>
            <a:ext cx="10972800" cy="4830763"/>
          </a:xfrm>
        </p:spPr>
        <p:txBody>
          <a:bodyPr/>
          <a:lstStyle/>
          <a:p>
            <a:r>
              <a:rPr lang="en-US" dirty="0"/>
              <a:t>With the following examples, consider the principles and interface design factors presented in this topic</a:t>
            </a:r>
          </a:p>
          <a:p>
            <a:r>
              <a:rPr lang="en-US" dirty="0"/>
              <a:t>Provide a very short evaluation for each example (a checklist is acceptable).</a:t>
            </a:r>
          </a:p>
        </p:txBody>
      </p:sp>
    </p:spTree>
    <p:extLst>
      <p:ext uri="{BB962C8B-B14F-4D97-AF65-F5344CB8AC3E}">
        <p14:creationId xmlns:p14="http://schemas.microsoft.com/office/powerpoint/2010/main" val="3301645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CFFD1"/>
          </a:solidFill>
        </p:spPr>
        <p:txBody>
          <a:bodyPr/>
          <a:lstStyle/>
          <a:p>
            <a:r>
              <a:rPr lang="en-AU" b="1" dirty="0">
                <a:solidFill>
                  <a:srgbClr val="404040"/>
                </a:solidFill>
              </a:rPr>
              <a:t>Example 1</a:t>
            </a:r>
          </a:p>
        </p:txBody>
      </p:sp>
      <p:pic>
        <p:nvPicPr>
          <p:cNvPr id="2050" name="Picture 2" descr="iPhone Screensho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060849"/>
            <a:ext cx="6096000" cy="3429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143000"/>
          </a:xfrm>
          <a:solidFill>
            <a:srgbClr val="FCFFD1"/>
          </a:solidFill>
        </p:spPr>
        <p:txBody>
          <a:bodyPr/>
          <a:lstStyle/>
          <a:p>
            <a:r>
              <a:rPr lang="en-AU" b="1" dirty="0">
                <a:solidFill>
                  <a:srgbClr val="404040"/>
                </a:solidFill>
              </a:rPr>
              <a:t>Example 2</a:t>
            </a:r>
          </a:p>
        </p:txBody>
      </p:sp>
      <p:pic>
        <p:nvPicPr>
          <p:cNvPr id="1028" name="Picture 4" descr="http://i.kinja-img.com/gawker-media/image/upload/t_original/utldvd40bgx0ny8psrn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234" y="1772816"/>
            <a:ext cx="6653535" cy="39921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143000"/>
          </a:xfrm>
          <a:solidFill>
            <a:srgbClr val="FCFFD1"/>
          </a:solidFill>
        </p:spPr>
        <p:txBody>
          <a:bodyPr/>
          <a:lstStyle/>
          <a:p>
            <a:r>
              <a:rPr lang="en-AU" b="1" dirty="0">
                <a:solidFill>
                  <a:srgbClr val="404040"/>
                </a:solidFill>
              </a:rPr>
              <a:t>Example 3</a:t>
            </a:r>
          </a:p>
        </p:txBody>
      </p:sp>
      <p:pic>
        <p:nvPicPr>
          <p:cNvPr id="2" name="Picture 2" descr="http://www.wsgf.org/f/u/imagecache/node-gallery-display/contrib/dr/29348/menu_16x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262" y="1524342"/>
            <a:ext cx="6849476" cy="42809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143000"/>
          </a:xfrm>
          <a:solidFill>
            <a:srgbClr val="FCFFD1"/>
          </a:solidFill>
        </p:spPr>
        <p:txBody>
          <a:bodyPr/>
          <a:lstStyle/>
          <a:p>
            <a:r>
              <a:rPr lang="en-AU" b="1" dirty="0">
                <a:solidFill>
                  <a:srgbClr val="404040"/>
                </a:solidFill>
              </a:rPr>
              <a:t>Example 4</a:t>
            </a:r>
          </a:p>
        </p:txBody>
      </p:sp>
      <p:pic>
        <p:nvPicPr>
          <p:cNvPr id="2" name="Picture 2" descr="http://www1.pcmag.com/media/images/367376-nasa.jpg?thumb=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738" y="1340768"/>
            <a:ext cx="267652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143000"/>
          </a:xfrm>
          <a:solidFill>
            <a:srgbClr val="FCFFD1"/>
          </a:solidFill>
        </p:spPr>
        <p:txBody>
          <a:bodyPr/>
          <a:lstStyle/>
          <a:p>
            <a:r>
              <a:rPr lang="en-AU" b="1" dirty="0">
                <a:solidFill>
                  <a:srgbClr val="404040"/>
                </a:solidFill>
              </a:rPr>
              <a:t>Example 5</a:t>
            </a:r>
          </a:p>
        </p:txBody>
      </p:sp>
      <p:pic>
        <p:nvPicPr>
          <p:cNvPr id="5122" name="Picture 2" descr="http://www2.pcmag.com/media/images/431832-bitdefender.jpg?thumb=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1340768"/>
            <a:ext cx="3028950"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143000"/>
          </a:xfrm>
          <a:solidFill>
            <a:srgbClr val="FCFFD1"/>
          </a:solidFill>
        </p:spPr>
        <p:txBody>
          <a:bodyPr/>
          <a:lstStyle/>
          <a:p>
            <a:r>
              <a:rPr lang="en-AU" b="1" dirty="0">
                <a:solidFill>
                  <a:srgbClr val="404040"/>
                </a:solidFill>
              </a:rPr>
              <a:t>Example 6</a:t>
            </a:r>
          </a:p>
        </p:txBody>
      </p:sp>
      <p:pic>
        <p:nvPicPr>
          <p:cNvPr id="5" name="Picture 4">
            <a:extLst>
              <a:ext uri="{FF2B5EF4-FFF2-40B4-BE49-F238E27FC236}">
                <a16:creationId xmlns:a16="http://schemas.microsoft.com/office/drawing/2014/main" id="{28E92F9B-53EF-4438-B60B-426C3A8E73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3816" y="1196752"/>
            <a:ext cx="7884368" cy="49517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143000"/>
          </a:xfrm>
          <a:solidFill>
            <a:srgbClr val="FCFFD1"/>
          </a:solidFill>
        </p:spPr>
        <p:txBody>
          <a:bodyPr/>
          <a:lstStyle/>
          <a:p>
            <a:r>
              <a:rPr lang="en-AU" b="1" dirty="0">
                <a:solidFill>
                  <a:srgbClr val="404040"/>
                </a:solidFill>
              </a:rPr>
              <a:t>Example 7</a:t>
            </a:r>
          </a:p>
        </p:txBody>
      </p:sp>
      <p:pic>
        <p:nvPicPr>
          <p:cNvPr id="7170" name="Picture 2" descr="Crashla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359" y="1391096"/>
            <a:ext cx="8459282" cy="477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836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143000"/>
          </a:xfrm>
          <a:solidFill>
            <a:srgbClr val="FCFFD1"/>
          </a:solidFill>
        </p:spPr>
        <p:txBody>
          <a:bodyPr/>
          <a:lstStyle/>
          <a:p>
            <a:r>
              <a:rPr lang="en-AU" b="1" dirty="0">
                <a:solidFill>
                  <a:srgbClr val="404040"/>
                </a:solidFill>
              </a:rPr>
              <a:t>Example 8</a:t>
            </a:r>
          </a:p>
        </p:txBody>
      </p:sp>
      <p:pic>
        <p:nvPicPr>
          <p:cNvPr id="5" name="Picture 4"/>
          <p:cNvPicPr>
            <a:picLocks noChangeAspect="1"/>
          </p:cNvPicPr>
          <p:nvPr/>
        </p:nvPicPr>
        <p:blipFill>
          <a:blip r:embed="rId2"/>
          <a:stretch>
            <a:fillRect/>
          </a:stretch>
        </p:blipFill>
        <p:spPr>
          <a:xfrm>
            <a:off x="4718670" y="1340768"/>
            <a:ext cx="2754660" cy="4863360"/>
          </a:xfrm>
          <a:prstGeom prst="rect">
            <a:avLst/>
          </a:prstGeom>
        </p:spPr>
      </p:pic>
    </p:spTree>
    <p:extLst>
      <p:ext uri="{BB962C8B-B14F-4D97-AF65-F5344CB8AC3E}">
        <p14:creationId xmlns:p14="http://schemas.microsoft.com/office/powerpoint/2010/main" val="1372128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1</a:t>
            </a:r>
          </a:p>
        </p:txBody>
      </p:sp>
      <p:sp>
        <p:nvSpPr>
          <p:cNvPr id="3" name="Title 2"/>
          <p:cNvSpPr>
            <a:spLocks noGrp="1"/>
          </p:cNvSpPr>
          <p:nvPr>
            <p:ph type="title"/>
          </p:nvPr>
        </p:nvSpPr>
        <p:spPr/>
        <p:txBody>
          <a:bodyPr/>
          <a:lstStyle/>
          <a:p>
            <a:r>
              <a:rPr lang="en-AU" dirty="0"/>
              <a:t>INTERACTION VS</a:t>
            </a:r>
            <a:br>
              <a:rPr lang="en-AU" dirty="0"/>
            </a:br>
            <a:r>
              <a:rPr lang="en-AU" dirty="0"/>
              <a:t>Interface design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143000"/>
          </a:xfrm>
          <a:solidFill>
            <a:srgbClr val="FCFFD1"/>
          </a:solidFill>
        </p:spPr>
        <p:txBody>
          <a:bodyPr/>
          <a:lstStyle/>
          <a:p>
            <a:r>
              <a:rPr lang="en-AU" b="1" dirty="0">
                <a:solidFill>
                  <a:srgbClr val="404040"/>
                </a:solidFill>
              </a:rPr>
              <a:t>Example 9</a:t>
            </a:r>
          </a:p>
        </p:txBody>
      </p:sp>
      <p:pic>
        <p:nvPicPr>
          <p:cNvPr id="9220" name="Picture 4" descr="Tap on any tile to flip through the topics you follow. Tap your avatar in the top left to see your profile and magazi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263" y="1522064"/>
            <a:ext cx="7229475" cy="406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039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143000"/>
          </a:xfrm>
          <a:solidFill>
            <a:srgbClr val="FCFFD1"/>
          </a:solidFill>
        </p:spPr>
        <p:txBody>
          <a:bodyPr/>
          <a:lstStyle/>
          <a:p>
            <a:r>
              <a:rPr lang="en-AU" b="1" dirty="0">
                <a:solidFill>
                  <a:srgbClr val="404040"/>
                </a:solidFill>
              </a:rPr>
              <a:t>Example 10</a:t>
            </a:r>
          </a:p>
        </p:txBody>
      </p:sp>
      <p:pic>
        <p:nvPicPr>
          <p:cNvPr id="10242" name="Picture 2" descr="Adobe Photoshop Express (F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628800"/>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889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7</a:t>
            </a:r>
          </a:p>
        </p:txBody>
      </p:sp>
      <p:sp>
        <p:nvSpPr>
          <p:cNvPr id="3" name="Title 2"/>
          <p:cNvSpPr>
            <a:spLocks noGrp="1"/>
          </p:cNvSpPr>
          <p:nvPr>
            <p:ph type="title"/>
          </p:nvPr>
        </p:nvSpPr>
        <p:spPr/>
        <p:txBody>
          <a:bodyPr/>
          <a:lstStyle/>
          <a:p>
            <a:r>
              <a:rPr lang="en-AU" dirty="0"/>
              <a:t>EMOTIONAL DESIGN</a:t>
            </a:r>
            <a:br>
              <a:rPr lang="en-AU" dirty="0"/>
            </a:br>
            <a:r>
              <a:rPr lang="en-AU" dirty="0"/>
              <a:t>How do you feel?</a:t>
            </a:r>
          </a:p>
        </p:txBody>
      </p:sp>
    </p:spTree>
    <p:extLst>
      <p:ext uri="{BB962C8B-B14F-4D97-AF65-F5344CB8AC3E}">
        <p14:creationId xmlns:p14="http://schemas.microsoft.com/office/powerpoint/2010/main" val="4286026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t="20455" b="4545"/>
          <a:stretch>
            <a:fillRect/>
          </a:stretch>
        </p:blipFill>
        <p:spPr>
          <a:xfrm>
            <a:off x="1524000" y="0"/>
            <a:ext cx="9144000" cy="6858000"/>
          </a:xfrm>
          <a:prstGeom prst="rect">
            <a:avLst/>
          </a:prstGeom>
        </p:spPr>
      </p:pic>
      <p:sp>
        <p:nvSpPr>
          <p:cNvPr id="3" name="TextBox 2"/>
          <p:cNvSpPr txBox="1"/>
          <p:nvPr/>
        </p:nvSpPr>
        <p:spPr>
          <a:xfrm>
            <a:off x="1524001" y="6550224"/>
            <a:ext cx="3757071" cy="307777"/>
          </a:xfrm>
          <a:prstGeom prst="rect">
            <a:avLst/>
          </a:prstGeom>
          <a:noFill/>
        </p:spPr>
        <p:txBody>
          <a:bodyPr wrap="none" rtlCol="0">
            <a:spAutoFit/>
          </a:bodyPr>
          <a:lstStyle/>
          <a:p>
            <a:r>
              <a:rPr lang="en-US" sz="1400" dirty="0">
                <a:solidFill>
                  <a:schemeClr val="bg1">
                    <a:lumMod val="65000"/>
                  </a:schemeClr>
                </a:solidFill>
                <a:latin typeface="Arial"/>
                <a:cs typeface="Arial"/>
              </a:rPr>
              <a:t>http://</a:t>
            </a:r>
            <a:r>
              <a:rPr lang="en-US" sz="1400" dirty="0" err="1">
                <a:solidFill>
                  <a:schemeClr val="bg1">
                    <a:lumMod val="65000"/>
                  </a:schemeClr>
                </a:solidFill>
                <a:latin typeface="Arial"/>
                <a:cs typeface="Arial"/>
              </a:rPr>
              <a:t>www.eftspain.com/Owntechniques.html</a:t>
            </a:r>
            <a:endParaRPr lang="en-AU" sz="1400" dirty="0">
              <a:solidFill>
                <a:schemeClr val="bg1">
                  <a:lumMod val="65000"/>
                </a:schemeClr>
              </a:solidFill>
              <a:latin typeface="Arial"/>
              <a:cs typeface="Arial"/>
            </a:endParaRPr>
          </a:p>
        </p:txBody>
      </p:sp>
    </p:spTree>
    <p:extLst>
      <p:ext uri="{BB962C8B-B14F-4D97-AF65-F5344CB8AC3E}">
        <p14:creationId xmlns:p14="http://schemas.microsoft.com/office/powerpoint/2010/main" val="4203217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r="11112"/>
          <a:stretch>
            <a:fillRect/>
          </a:stretch>
        </p:blipFill>
        <p:spPr>
          <a:xfrm>
            <a:off x="1524000" y="0"/>
            <a:ext cx="9144000" cy="6858000"/>
          </a:xfrm>
          <a:prstGeom prst="rect">
            <a:avLst/>
          </a:prstGeom>
        </p:spPr>
      </p:pic>
      <p:sp>
        <p:nvSpPr>
          <p:cNvPr id="3" name="TextBox 2"/>
          <p:cNvSpPr txBox="1"/>
          <p:nvPr/>
        </p:nvSpPr>
        <p:spPr>
          <a:xfrm>
            <a:off x="1524000" y="6550224"/>
            <a:ext cx="9225602" cy="307777"/>
          </a:xfrm>
          <a:prstGeom prst="rect">
            <a:avLst/>
          </a:prstGeom>
          <a:noFill/>
        </p:spPr>
        <p:txBody>
          <a:bodyPr wrap="none" rtlCol="0">
            <a:spAutoFit/>
          </a:bodyPr>
          <a:lstStyle/>
          <a:p>
            <a:r>
              <a:rPr lang="en-US" sz="1400" dirty="0" err="1">
                <a:solidFill>
                  <a:schemeClr val="bg1">
                    <a:lumMod val="65000"/>
                  </a:schemeClr>
                </a:solidFill>
                <a:latin typeface="Arial"/>
                <a:cs typeface="Arial"/>
              </a:rPr>
              <a:t>http://blackgirlsguidetoweightloss.com/its-all-mental/the-difference-between-enjoying-eating-and-emotional-eating/</a:t>
            </a:r>
            <a:endParaRPr lang="en-AU" sz="1400" dirty="0">
              <a:solidFill>
                <a:schemeClr val="bg1">
                  <a:lumMod val="65000"/>
                </a:schemeClr>
              </a:solidFill>
              <a:latin typeface="Arial"/>
              <a:cs typeface="Arial"/>
            </a:endParaRPr>
          </a:p>
        </p:txBody>
      </p:sp>
    </p:spTree>
    <p:extLst>
      <p:ext uri="{BB962C8B-B14F-4D97-AF65-F5344CB8AC3E}">
        <p14:creationId xmlns:p14="http://schemas.microsoft.com/office/powerpoint/2010/main" val="180497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93718"/>
          </a:xfrm>
          <a:prstGeom prst="rect">
            <a:avLst/>
          </a:prstGeom>
        </p:spPr>
      </p:pic>
      <p:sp>
        <p:nvSpPr>
          <p:cNvPr id="3" name="TextBox 2"/>
          <p:cNvSpPr txBox="1"/>
          <p:nvPr/>
        </p:nvSpPr>
        <p:spPr>
          <a:xfrm>
            <a:off x="1524000" y="6550224"/>
            <a:ext cx="4685898" cy="307777"/>
          </a:xfrm>
          <a:prstGeom prst="rect">
            <a:avLst/>
          </a:prstGeom>
          <a:noFill/>
        </p:spPr>
        <p:txBody>
          <a:bodyPr wrap="none" rtlCol="0">
            <a:spAutoFit/>
          </a:bodyPr>
          <a:lstStyle/>
          <a:p>
            <a:r>
              <a:rPr lang="en-US" sz="1400" dirty="0">
                <a:solidFill>
                  <a:schemeClr val="bg1">
                    <a:lumMod val="95000"/>
                  </a:schemeClr>
                </a:solidFill>
                <a:latin typeface="Arial"/>
                <a:cs typeface="Arial"/>
              </a:rPr>
              <a:t>http://www.zooomr.com/z/photos/zoom/9804805/size-16/</a:t>
            </a:r>
            <a:endParaRPr lang="en-AU" sz="1400" dirty="0">
              <a:solidFill>
                <a:schemeClr val="bg1">
                  <a:lumMod val="95000"/>
                </a:schemeClr>
              </a:solidFill>
              <a:latin typeface="Arial"/>
              <a:cs typeface="Arial"/>
            </a:endParaRPr>
          </a:p>
        </p:txBody>
      </p:sp>
    </p:spTree>
    <p:extLst>
      <p:ext uri="{BB962C8B-B14F-4D97-AF65-F5344CB8AC3E}">
        <p14:creationId xmlns:p14="http://schemas.microsoft.com/office/powerpoint/2010/main" val="3643842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1428"/>
          </a:solidFill>
        </p:spPr>
        <p:txBody>
          <a:bodyPr/>
          <a:lstStyle/>
          <a:p>
            <a:r>
              <a:rPr lang="en-AU" b="1" dirty="0">
                <a:solidFill>
                  <a:schemeClr val="bg1">
                    <a:lumMod val="95000"/>
                  </a:schemeClr>
                </a:solidFill>
              </a:rPr>
              <a:t>Activity - How do you feel?</a:t>
            </a:r>
          </a:p>
        </p:txBody>
      </p:sp>
      <p:sp>
        <p:nvSpPr>
          <p:cNvPr id="3" name="Content Placeholder 2"/>
          <p:cNvSpPr>
            <a:spLocks noGrp="1"/>
          </p:cNvSpPr>
          <p:nvPr>
            <p:ph idx="1"/>
          </p:nvPr>
        </p:nvSpPr>
        <p:spPr/>
        <p:txBody>
          <a:bodyPr/>
          <a:lstStyle/>
          <a:p>
            <a:r>
              <a:rPr lang="en-AU" dirty="0"/>
              <a:t>Describe how each of the following interfaces make you feel</a:t>
            </a:r>
          </a:p>
          <a:p>
            <a:pPr lvl="1"/>
            <a:r>
              <a:rPr lang="en-AU" dirty="0">
                <a:hlinkClick r:id="rId2"/>
              </a:rPr>
              <a:t>http://www.youku.com/</a:t>
            </a:r>
            <a:endParaRPr lang="en-AU" dirty="0"/>
          </a:p>
          <a:p>
            <a:pPr lvl="1"/>
            <a:r>
              <a:rPr lang="en-AU" dirty="0">
                <a:hlinkClick r:id="rId3"/>
              </a:rPr>
              <a:t>https://world.taobao.com/</a:t>
            </a:r>
            <a:r>
              <a:rPr lang="en-AU" dirty="0"/>
              <a:t> </a:t>
            </a:r>
          </a:p>
          <a:p>
            <a:pPr lvl="1"/>
            <a:r>
              <a:rPr lang="en-AU" dirty="0">
                <a:hlinkClick r:id="rId4"/>
              </a:rPr>
              <a:t>http://shanghaitang.com/</a:t>
            </a:r>
            <a:endParaRPr lang="en-AU" dirty="0"/>
          </a:p>
          <a:p>
            <a:pPr lvl="1"/>
            <a:r>
              <a:rPr lang="en-AU" dirty="0">
                <a:hlinkClick r:id="rId5"/>
              </a:rPr>
              <a:t>http://ffp.airchina.com.cn </a:t>
            </a:r>
            <a:endParaRPr lang="en-AU" dirty="0"/>
          </a:p>
          <a:p>
            <a:pPr lvl="1"/>
            <a:r>
              <a:rPr lang="en-AU" dirty="0">
                <a:hlinkClick r:id="rId6"/>
              </a:rPr>
              <a:t>http://www.huawei.com/cn/ </a:t>
            </a:r>
            <a:endParaRPr lang="en-AU" dirty="0"/>
          </a:p>
          <a:p>
            <a:pPr lvl="1"/>
            <a:r>
              <a:rPr lang="en-AU" dirty="0">
                <a:hlinkClick r:id="rId7"/>
              </a:rPr>
              <a:t>https://www.lenovo.com.cn/</a:t>
            </a:r>
            <a:r>
              <a:rPr lang="en-AU" dirty="0"/>
              <a:t> </a:t>
            </a:r>
          </a:p>
        </p:txBody>
      </p:sp>
    </p:spTree>
    <p:extLst>
      <p:ext uri="{BB962C8B-B14F-4D97-AF65-F5344CB8AC3E}">
        <p14:creationId xmlns:p14="http://schemas.microsoft.com/office/powerpoint/2010/main" val="3815010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chemeClr val="tx1">
                    <a:lumMod val="75000"/>
                    <a:lumOff val="25000"/>
                  </a:schemeClr>
                </a:solidFill>
              </a:rPr>
              <a:t>8</a:t>
            </a:r>
          </a:p>
        </p:txBody>
      </p:sp>
      <p:sp>
        <p:nvSpPr>
          <p:cNvPr id="3" name="Title 2"/>
          <p:cNvSpPr>
            <a:spLocks noGrp="1"/>
          </p:cNvSpPr>
          <p:nvPr>
            <p:ph type="title"/>
          </p:nvPr>
        </p:nvSpPr>
        <p:spPr/>
        <p:txBody>
          <a:bodyPr/>
          <a:lstStyle/>
          <a:p>
            <a:r>
              <a:rPr lang="en-AU" dirty="0"/>
              <a:t>definitions</a:t>
            </a:r>
          </a:p>
        </p:txBody>
      </p:sp>
    </p:spTree>
    <p:extLst>
      <p:ext uri="{BB962C8B-B14F-4D97-AF65-F5344CB8AC3E}">
        <p14:creationId xmlns:p14="http://schemas.microsoft.com/office/powerpoint/2010/main" val="1256575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chemeClr val="tx1">
                    <a:lumMod val="75000"/>
                    <a:lumOff val="25000"/>
                  </a:schemeClr>
                </a:solidFill>
              </a:rPr>
              <a:t>Definitions</a:t>
            </a:r>
          </a:p>
        </p:txBody>
      </p:sp>
      <p:sp>
        <p:nvSpPr>
          <p:cNvPr id="3" name="Content Placeholder 2"/>
          <p:cNvSpPr>
            <a:spLocks noGrp="1"/>
          </p:cNvSpPr>
          <p:nvPr>
            <p:ph idx="1"/>
          </p:nvPr>
        </p:nvSpPr>
        <p:spPr/>
        <p:txBody>
          <a:bodyPr>
            <a:normAutofit/>
          </a:bodyPr>
          <a:lstStyle/>
          <a:p>
            <a:pPr marL="0" indent="0">
              <a:buNone/>
            </a:pPr>
            <a:endParaRPr lang="en-US" b="1" dirty="0"/>
          </a:p>
          <a:p>
            <a:pPr marL="0" indent="0" algn="ctr">
              <a:buNone/>
            </a:pPr>
            <a:r>
              <a:rPr lang="en-US" b="1" i="1" dirty="0"/>
              <a:t>A</a:t>
            </a:r>
            <a:r>
              <a:rPr lang="en-US" b="1" dirty="0"/>
              <a:t>ffect</a:t>
            </a:r>
            <a:r>
              <a:rPr lang="en-US" dirty="0"/>
              <a:t> is a feeling or </a:t>
            </a:r>
            <a:r>
              <a:rPr lang="en-US" b="1" dirty="0"/>
              <a:t>emotion</a:t>
            </a:r>
            <a:r>
              <a:rPr lang="en-US" dirty="0"/>
              <a:t> as distinguished from cognition, thought, or action.</a:t>
            </a:r>
          </a:p>
          <a:p>
            <a:pPr marL="0" indent="0" algn="ctr">
              <a:buNone/>
            </a:pPr>
            <a:endParaRPr lang="en-US" dirty="0"/>
          </a:p>
          <a:p>
            <a:pPr marL="0" indent="0" algn="ctr">
              <a:buNone/>
            </a:pPr>
            <a:r>
              <a:rPr lang="en-US" b="1" i="1" dirty="0"/>
              <a:t>E</a:t>
            </a:r>
            <a:r>
              <a:rPr lang="en-US" b="1" dirty="0"/>
              <a:t>ffect</a:t>
            </a:r>
            <a:r>
              <a:rPr lang="en-US" dirty="0"/>
              <a:t> is the state of being </a:t>
            </a:r>
            <a:r>
              <a:rPr lang="en-US" b="1" dirty="0"/>
              <a:t>operable</a:t>
            </a:r>
            <a:r>
              <a:rPr lang="en-US" dirty="0"/>
              <a:t> leading to accomplishment and fulfillment.</a:t>
            </a:r>
          </a:p>
          <a:p>
            <a:pPr marL="0" indent="0" algn="ctr">
              <a:buNone/>
            </a:pPr>
            <a:endParaRPr lang="en-US" dirty="0"/>
          </a:p>
          <a:p>
            <a:pPr marL="0" indent="0" algn="ctr">
              <a:buNone/>
            </a:pPr>
            <a:r>
              <a:rPr lang="en-US" dirty="0"/>
              <a:t>Or: emotions (affect) and actions (effect)</a:t>
            </a:r>
            <a:endParaRPr lang="en-AU" dirty="0"/>
          </a:p>
        </p:txBody>
      </p:sp>
    </p:spTree>
    <p:extLst>
      <p:ext uri="{BB962C8B-B14F-4D97-AF65-F5344CB8AC3E}">
        <p14:creationId xmlns:p14="http://schemas.microsoft.com/office/powerpoint/2010/main" val="4283377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chemeClr val="tx1">
                    <a:lumMod val="75000"/>
                    <a:lumOff val="25000"/>
                  </a:schemeClr>
                </a:solidFill>
              </a:rPr>
              <a:t>Definitions</a:t>
            </a:r>
          </a:p>
        </p:txBody>
      </p:sp>
      <p:sp>
        <p:nvSpPr>
          <p:cNvPr id="3" name="Content Placeholder 2"/>
          <p:cNvSpPr>
            <a:spLocks noGrp="1"/>
          </p:cNvSpPr>
          <p:nvPr>
            <p:ph idx="1"/>
          </p:nvPr>
        </p:nvSpPr>
        <p:spPr/>
        <p:txBody>
          <a:bodyPr>
            <a:normAutofit/>
          </a:bodyPr>
          <a:lstStyle/>
          <a:p>
            <a:pPr marL="0" indent="0">
              <a:buNone/>
            </a:pPr>
            <a:r>
              <a:rPr lang="en-US" b="1" dirty="0"/>
              <a:t>Six </a:t>
            </a:r>
            <a:r>
              <a:rPr lang="en-US" dirty="0"/>
              <a:t>basic emotions:</a:t>
            </a:r>
          </a:p>
          <a:p>
            <a:pPr marL="0" indent="0">
              <a:buNone/>
            </a:pPr>
            <a:r>
              <a:rPr lang="en-US" dirty="0"/>
              <a:t>Anger – Happiness – Surprise – Disgust – Sad - Fear</a:t>
            </a:r>
            <a:endParaRPr lang="en-US" sz="1400" dirty="0"/>
          </a:p>
          <a:p>
            <a:pPr algn="r">
              <a:buNone/>
            </a:pPr>
            <a:endParaRPr lang="en-US" sz="1400" dirty="0"/>
          </a:p>
        </p:txBody>
      </p:sp>
      <p:pic>
        <p:nvPicPr>
          <p:cNvPr id="4" name="Picture 3">
            <a:extLst>
              <a:ext uri="{FF2B5EF4-FFF2-40B4-BE49-F238E27FC236}">
                <a16:creationId xmlns:a16="http://schemas.microsoft.com/office/drawing/2014/main" id="{FEAECFF6-E854-45A3-B04D-DD157D77A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8575" y="2423120"/>
            <a:ext cx="4514850" cy="3886200"/>
          </a:xfrm>
          <a:prstGeom prst="rect">
            <a:avLst/>
          </a:prstGeom>
        </p:spPr>
      </p:pic>
      <p:sp>
        <p:nvSpPr>
          <p:cNvPr id="5" name="TextBox 4"/>
          <p:cNvSpPr txBox="1"/>
          <p:nvPr/>
        </p:nvSpPr>
        <p:spPr>
          <a:xfrm>
            <a:off x="5265291" y="6278569"/>
            <a:ext cx="1661417" cy="338554"/>
          </a:xfrm>
          <a:prstGeom prst="rect">
            <a:avLst/>
          </a:prstGeom>
          <a:noFill/>
        </p:spPr>
        <p:txBody>
          <a:bodyPr wrap="none" rtlCol="0">
            <a:spAutoFit/>
          </a:bodyPr>
          <a:lstStyle/>
          <a:p>
            <a:r>
              <a:rPr lang="en-US" sz="1600" dirty="0">
                <a:latin typeface="+mn-lt"/>
              </a:rPr>
              <a:t>Paul Ekman, 2013</a:t>
            </a:r>
            <a:endParaRPr lang="en-AU" sz="1600" dirty="0">
              <a:latin typeface="+mn-lt"/>
            </a:endParaRPr>
          </a:p>
        </p:txBody>
      </p:sp>
    </p:spTree>
    <p:extLst>
      <p:ext uri="{BB962C8B-B14F-4D97-AF65-F5344CB8AC3E}">
        <p14:creationId xmlns:p14="http://schemas.microsoft.com/office/powerpoint/2010/main" val="1554309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solidFill>
            <a:srgbClr val="C01428"/>
          </a:solidFill>
        </p:spPr>
        <p:txBody>
          <a:bodyPr>
            <a:normAutofit/>
          </a:bodyPr>
          <a:lstStyle/>
          <a:p>
            <a:r>
              <a:rPr lang="en-AU" b="1" dirty="0">
                <a:solidFill>
                  <a:schemeClr val="bg1">
                    <a:lumMod val="95000"/>
                  </a:schemeClr>
                </a:solidFill>
              </a:rPr>
              <a:t>Interaction Design </a:t>
            </a:r>
            <a:r>
              <a:rPr lang="en-AU" b="1" i="1" dirty="0" err="1">
                <a:solidFill>
                  <a:schemeClr val="bg1">
                    <a:lumMod val="95000"/>
                  </a:schemeClr>
                </a:solidFill>
              </a:rPr>
              <a:t>vs</a:t>
            </a:r>
            <a:r>
              <a:rPr lang="en-AU" b="1" dirty="0">
                <a:solidFill>
                  <a:schemeClr val="bg1">
                    <a:lumMod val="95000"/>
                  </a:schemeClr>
                </a:solidFill>
              </a:rPr>
              <a:t> Interface Design</a:t>
            </a:r>
            <a:endParaRPr lang="en-US" b="1" dirty="0">
              <a:solidFill>
                <a:schemeClr val="bg1">
                  <a:lumMod val="95000"/>
                </a:schemeClr>
              </a:solidFill>
            </a:endParaRPr>
          </a:p>
        </p:txBody>
      </p:sp>
      <p:sp>
        <p:nvSpPr>
          <p:cNvPr id="26627" name="Rectangle 3" descr="Rectangle: Click to edit Master text styles&#10;Second level&#10;Third level&#10;Fourth level&#10;Fifth level"/>
          <p:cNvSpPr>
            <a:spLocks noGrp="1" noChangeArrowheads="1"/>
          </p:cNvSpPr>
          <p:nvPr>
            <p:ph idx="1"/>
          </p:nvPr>
        </p:nvSpPr>
        <p:spPr/>
        <p:txBody>
          <a:bodyPr/>
          <a:lstStyle/>
          <a:p>
            <a:r>
              <a:rPr lang="en-AU" b="1" i="1" dirty="0"/>
              <a:t>Interaction</a:t>
            </a:r>
            <a:r>
              <a:rPr lang="en-AU" b="1" dirty="0"/>
              <a:t> Design</a:t>
            </a:r>
            <a:r>
              <a:rPr lang="en-AU" dirty="0"/>
              <a:t> is about how the user will complete the tasks needed to produce the required outcomes.</a:t>
            </a:r>
          </a:p>
          <a:p>
            <a:r>
              <a:rPr lang="en-AU" b="1" i="1" dirty="0"/>
              <a:t>Interface</a:t>
            </a:r>
            <a:r>
              <a:rPr lang="en-AU" b="1" dirty="0"/>
              <a:t> Design</a:t>
            </a:r>
            <a:r>
              <a:rPr lang="en-AU" dirty="0"/>
              <a:t> is about how those tasks and outcomes are communicated to the user.</a:t>
            </a:r>
          </a:p>
          <a:p>
            <a:pPr>
              <a:lnSpc>
                <a:spcPct val="90000"/>
              </a:lnSpc>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chemeClr val="tx1">
                    <a:lumMod val="75000"/>
                    <a:lumOff val="25000"/>
                  </a:schemeClr>
                </a:solidFill>
              </a:rPr>
              <a:t>Moods and Emotion</a:t>
            </a:r>
          </a:p>
        </p:txBody>
      </p:sp>
      <p:sp>
        <p:nvSpPr>
          <p:cNvPr id="3" name="Content Placeholder 2"/>
          <p:cNvSpPr>
            <a:spLocks noGrp="1"/>
          </p:cNvSpPr>
          <p:nvPr>
            <p:ph idx="1"/>
          </p:nvPr>
        </p:nvSpPr>
        <p:spPr/>
        <p:txBody>
          <a:bodyPr/>
          <a:lstStyle/>
          <a:p>
            <a:r>
              <a:rPr lang="en-US" b="1" dirty="0"/>
              <a:t>Moods</a:t>
            </a:r>
            <a:r>
              <a:rPr lang="en-US" dirty="0"/>
              <a:t> are not directed at any object in particular and are experienced as more diffuse, global, and general state</a:t>
            </a:r>
          </a:p>
          <a:p>
            <a:pPr lvl="1"/>
            <a:r>
              <a:rPr lang="en-US" dirty="0"/>
              <a:t>a person can be sad about something – </a:t>
            </a:r>
            <a:br>
              <a:rPr lang="en-US" dirty="0"/>
            </a:br>
            <a:r>
              <a:rPr lang="en-US" i="1" dirty="0"/>
              <a:t>an emotion</a:t>
            </a:r>
          </a:p>
          <a:p>
            <a:pPr lvl="1"/>
            <a:r>
              <a:rPr lang="en-US" dirty="0"/>
              <a:t>or generally depressed - </a:t>
            </a:r>
            <a:r>
              <a:rPr lang="en-US" i="1" dirty="0"/>
              <a:t>a mood</a:t>
            </a:r>
            <a:endParaRPr lang="en-AU" i="1" dirty="0"/>
          </a:p>
        </p:txBody>
      </p:sp>
    </p:spTree>
    <p:extLst>
      <p:ext uri="{BB962C8B-B14F-4D97-AF65-F5344CB8AC3E}">
        <p14:creationId xmlns:p14="http://schemas.microsoft.com/office/powerpoint/2010/main" val="391141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chemeClr val="tx1">
                    <a:lumMod val="75000"/>
                    <a:lumOff val="25000"/>
                  </a:schemeClr>
                </a:solidFill>
              </a:rPr>
              <a:t>Emotions </a:t>
            </a:r>
            <a:r>
              <a:rPr lang="en-AU" b="1" dirty="0" err="1">
                <a:solidFill>
                  <a:schemeClr val="tx1">
                    <a:lumMod val="75000"/>
                    <a:lumOff val="25000"/>
                  </a:schemeClr>
                </a:solidFill>
              </a:rPr>
              <a:t>vs</a:t>
            </a:r>
            <a:r>
              <a:rPr lang="en-AU" b="1" dirty="0">
                <a:solidFill>
                  <a:schemeClr val="tx1">
                    <a:lumMod val="75000"/>
                    <a:lumOff val="25000"/>
                  </a:schemeClr>
                </a:solidFill>
              </a:rPr>
              <a:t> Feelings</a:t>
            </a:r>
          </a:p>
        </p:txBody>
      </p:sp>
      <p:sp>
        <p:nvSpPr>
          <p:cNvPr id="3" name="Content Placeholder 2"/>
          <p:cNvSpPr>
            <a:spLocks noGrp="1"/>
          </p:cNvSpPr>
          <p:nvPr>
            <p:ph idx="1"/>
          </p:nvPr>
        </p:nvSpPr>
        <p:spPr/>
        <p:txBody>
          <a:bodyPr/>
          <a:lstStyle/>
          <a:p>
            <a:r>
              <a:rPr lang="en-US" b="1" dirty="0"/>
              <a:t>Feelings</a:t>
            </a:r>
            <a:r>
              <a:rPr lang="en-US" dirty="0"/>
              <a:t> are often pointed towards a class of objects, beings distinguishable through a certain property</a:t>
            </a:r>
          </a:p>
          <a:p>
            <a:pPr lvl="1"/>
            <a:r>
              <a:rPr lang="en-US" dirty="0">
                <a:solidFill>
                  <a:srgbClr val="2058AA"/>
                </a:solidFill>
              </a:rPr>
              <a:t>I love Adobe CC applications!</a:t>
            </a:r>
          </a:p>
          <a:p>
            <a:pPr lvl="1"/>
            <a:r>
              <a:rPr lang="en-US" dirty="0">
                <a:solidFill>
                  <a:srgbClr val="2058AA"/>
                </a:solidFill>
              </a:rPr>
              <a:t>I hate text-editing applications</a:t>
            </a:r>
            <a:endParaRPr lang="en-AU" dirty="0">
              <a:solidFill>
                <a:srgbClr val="2058AA"/>
              </a:solidFill>
            </a:endParaRPr>
          </a:p>
        </p:txBody>
      </p:sp>
    </p:spTree>
    <p:extLst>
      <p:ext uri="{BB962C8B-B14F-4D97-AF65-F5344CB8AC3E}">
        <p14:creationId xmlns:p14="http://schemas.microsoft.com/office/powerpoint/2010/main" val="2044986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lstStyle/>
          <a:p>
            <a:r>
              <a:rPr lang="en-AU" b="1" dirty="0">
                <a:solidFill>
                  <a:schemeClr val="tx1">
                    <a:lumMod val="75000"/>
                    <a:lumOff val="25000"/>
                  </a:schemeClr>
                </a:solidFill>
              </a:rPr>
              <a:t>Emotion and Memory</a:t>
            </a:r>
          </a:p>
        </p:txBody>
      </p:sp>
      <p:sp>
        <p:nvSpPr>
          <p:cNvPr id="3" name="Content Placeholder 2"/>
          <p:cNvSpPr>
            <a:spLocks noGrp="1"/>
          </p:cNvSpPr>
          <p:nvPr>
            <p:ph idx="1"/>
          </p:nvPr>
        </p:nvSpPr>
        <p:spPr/>
        <p:txBody>
          <a:bodyPr/>
          <a:lstStyle/>
          <a:p>
            <a:r>
              <a:rPr lang="en-US" dirty="0"/>
              <a:t>Negative events, which tend to be highly arousing, are typically remembered better than positive events.</a:t>
            </a:r>
          </a:p>
          <a:p>
            <a:endParaRPr lang="en-US" dirty="0"/>
          </a:p>
          <a:p>
            <a:pPr lvl="1"/>
            <a:r>
              <a:rPr lang="en-US" dirty="0"/>
              <a:t>What is your best happy memory at school?</a:t>
            </a:r>
          </a:p>
          <a:p>
            <a:pPr lvl="1"/>
            <a:r>
              <a:rPr lang="en-US" dirty="0"/>
              <a:t>What is your worst memory at school?</a:t>
            </a:r>
          </a:p>
          <a:p>
            <a:pPr lvl="1"/>
            <a:endParaRPr lang="en-US" dirty="0"/>
          </a:p>
          <a:p>
            <a:pPr lvl="1"/>
            <a:r>
              <a:rPr lang="en-US" dirty="0"/>
              <a:t>Which is easier to remember?</a:t>
            </a:r>
            <a:endParaRPr lang="en-AU" dirty="0"/>
          </a:p>
        </p:txBody>
      </p:sp>
    </p:spTree>
    <p:extLst>
      <p:ext uri="{BB962C8B-B14F-4D97-AF65-F5344CB8AC3E}">
        <p14:creationId xmlns:p14="http://schemas.microsoft.com/office/powerpoint/2010/main" val="3745501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7F43E"/>
          </a:solidFill>
        </p:spPr>
        <p:txBody>
          <a:bodyPr>
            <a:normAutofit/>
          </a:bodyPr>
          <a:lstStyle/>
          <a:p>
            <a:r>
              <a:rPr lang="en-AU" b="1" dirty="0">
                <a:solidFill>
                  <a:schemeClr val="tx1">
                    <a:lumMod val="75000"/>
                    <a:lumOff val="25000"/>
                  </a:schemeClr>
                </a:solidFill>
              </a:rPr>
              <a:t>Emotional design vs effective usability</a:t>
            </a:r>
          </a:p>
        </p:txBody>
      </p:sp>
      <p:sp>
        <p:nvSpPr>
          <p:cNvPr id="3" name="Content Placeholder 2"/>
          <p:cNvSpPr>
            <a:spLocks noGrp="1"/>
          </p:cNvSpPr>
          <p:nvPr>
            <p:ph idx="1"/>
          </p:nvPr>
        </p:nvSpPr>
        <p:spPr/>
        <p:txBody>
          <a:bodyPr/>
          <a:lstStyle/>
          <a:p>
            <a:r>
              <a:rPr lang="en-AU" dirty="0"/>
              <a:t>Emotional design</a:t>
            </a:r>
          </a:p>
          <a:p>
            <a:pPr lvl="1"/>
            <a:r>
              <a:rPr lang="en-AU" dirty="0"/>
              <a:t>Emotional responses to interaction</a:t>
            </a:r>
          </a:p>
          <a:p>
            <a:pPr lvl="1"/>
            <a:r>
              <a:rPr lang="en-AU" i="1" dirty="0"/>
              <a:t>A</a:t>
            </a:r>
            <a:r>
              <a:rPr lang="en-AU" dirty="0"/>
              <a:t>ffect on the User Experience (UX)</a:t>
            </a:r>
          </a:p>
          <a:p>
            <a:pPr lvl="1"/>
            <a:r>
              <a:rPr lang="en-AU" dirty="0"/>
              <a:t>Acknowledgment of “Human” in </a:t>
            </a:r>
            <a:r>
              <a:rPr lang="en-AU" dirty="0" err="1"/>
              <a:t>HCI</a:t>
            </a:r>
            <a:endParaRPr lang="en-AU" dirty="0"/>
          </a:p>
          <a:p>
            <a:r>
              <a:rPr lang="en-AU" dirty="0"/>
              <a:t>Effective usability</a:t>
            </a:r>
          </a:p>
          <a:p>
            <a:pPr lvl="1"/>
            <a:r>
              <a:rPr lang="en-AU" dirty="0"/>
              <a:t>Operational characteristics</a:t>
            </a:r>
          </a:p>
          <a:p>
            <a:pPr lvl="1"/>
            <a:r>
              <a:rPr lang="en-AU" dirty="0"/>
              <a:t>Can the user accomplish the tasks?</a:t>
            </a:r>
          </a:p>
          <a:p>
            <a:pPr lvl="1"/>
            <a:r>
              <a:rPr lang="en-AU" dirty="0"/>
              <a:t>System focus</a:t>
            </a:r>
          </a:p>
        </p:txBody>
      </p:sp>
    </p:spTree>
    <p:extLst>
      <p:ext uri="{BB962C8B-B14F-4D97-AF65-F5344CB8AC3E}">
        <p14:creationId xmlns:p14="http://schemas.microsoft.com/office/powerpoint/2010/main" val="176243815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solidFill>
            <a:srgbClr val="F7F43E"/>
          </a:solidFill>
        </p:spPr>
        <p:txBody>
          <a:bodyPr/>
          <a:lstStyle/>
          <a:p>
            <a:r>
              <a:rPr lang="en-AU" b="1" dirty="0">
                <a:solidFill>
                  <a:srgbClr val="404040"/>
                </a:solidFill>
              </a:rPr>
              <a:t>Affective Computing</a:t>
            </a:r>
          </a:p>
        </p:txBody>
      </p:sp>
      <p:sp>
        <p:nvSpPr>
          <p:cNvPr id="77827" name="Rectangle 3" descr="Rectangle: Click to edit Master text styles&#10;Second level&#10;Third level&#10;Fourth level&#10;Fifth level"/>
          <p:cNvSpPr>
            <a:spLocks noGrp="1" noChangeArrowheads="1"/>
          </p:cNvSpPr>
          <p:nvPr>
            <p:ph idx="1"/>
          </p:nvPr>
        </p:nvSpPr>
        <p:spPr/>
        <p:txBody>
          <a:bodyPr/>
          <a:lstStyle/>
          <a:p>
            <a:r>
              <a:rPr lang="en-AU" dirty="0"/>
              <a:t>Systems that intentionally focus emotional input/output and interpretation as a central principle.</a:t>
            </a:r>
          </a:p>
          <a:p>
            <a:r>
              <a:rPr lang="en-AU" dirty="0"/>
              <a:t>Examples?</a:t>
            </a:r>
          </a:p>
          <a:p>
            <a:pPr lvl="1"/>
            <a:r>
              <a:rPr lang="en-AU" sz="2400" dirty="0">
                <a:hlinkClick r:id="rId2"/>
              </a:rPr>
              <a:t>https://www.emotiv.com/</a:t>
            </a:r>
            <a:endParaRPr lang="en-AU" sz="2400" dirty="0"/>
          </a:p>
          <a:p>
            <a:pPr lvl="1"/>
            <a:r>
              <a:rPr lang="en-AU" sz="2400" dirty="0">
                <a:hlinkClick r:id="rId3"/>
              </a:rPr>
              <a:t>MIT Media Lab</a:t>
            </a:r>
            <a:endParaRPr lang="en-AU" sz="2400" dirty="0"/>
          </a:p>
          <a:p>
            <a:pPr lvl="1"/>
            <a:r>
              <a:rPr lang="en-AU" sz="2400" dirty="0">
                <a:hlinkClick r:id="rId4"/>
              </a:rPr>
              <a:t>Pepper</a:t>
            </a:r>
            <a:r>
              <a:rPr lang="en-AU" sz="2400" dirty="0"/>
              <a:t> (Nao robot)</a:t>
            </a:r>
          </a:p>
        </p:txBody>
      </p:sp>
      <p:pic>
        <p:nvPicPr>
          <p:cNvPr id="77829" name="Picture 5"/>
          <p:cNvPicPr>
            <a:picLocks noChangeAspect="1" noChangeArrowheads="1"/>
          </p:cNvPicPr>
          <p:nvPr/>
        </p:nvPicPr>
        <p:blipFill>
          <a:blip r:embed="rId5" cstate="print"/>
          <a:srcRect/>
          <a:stretch>
            <a:fillRect/>
          </a:stretch>
        </p:blipFill>
        <p:spPr bwMode="auto">
          <a:xfrm>
            <a:off x="6240338" y="2523132"/>
            <a:ext cx="4248150" cy="3786188"/>
          </a:xfrm>
          <a:prstGeom prst="rect">
            <a:avLst/>
          </a:prstGeom>
          <a:noFill/>
          <a:ln w="9525" algn="ctr">
            <a:noFill/>
            <a:miter lim="800000"/>
            <a:headEnd/>
            <a:tailEnd/>
          </a:ln>
          <a:effectLst/>
        </p:spPr>
      </p:pic>
    </p:spTree>
    <p:extLst>
      <p:ext uri="{BB962C8B-B14F-4D97-AF65-F5344CB8AC3E}">
        <p14:creationId xmlns:p14="http://schemas.microsoft.com/office/powerpoint/2010/main" val="1535761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solidFill>
            <a:srgbClr val="F7F43E"/>
          </a:solidFill>
        </p:spPr>
        <p:txBody>
          <a:bodyPr/>
          <a:lstStyle/>
          <a:p>
            <a:r>
              <a:rPr lang="en-AU" b="1" dirty="0">
                <a:solidFill>
                  <a:srgbClr val="404040"/>
                </a:solidFill>
              </a:rPr>
              <a:t>Affective Computing</a:t>
            </a:r>
          </a:p>
        </p:txBody>
      </p:sp>
      <p:pic>
        <p:nvPicPr>
          <p:cNvPr id="6" name="Acura Mood Roads Sundance Case Study">
            <a:hlinkClick r:id="" action="ppaction://media"/>
            <a:extLst>
              <a:ext uri="{FF2B5EF4-FFF2-40B4-BE49-F238E27FC236}">
                <a16:creationId xmlns:a16="http://schemas.microsoft.com/office/drawing/2014/main" id="{2DC050D0-DBB1-4802-93A3-E3AA16CDB5B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01988" y="1295400"/>
            <a:ext cx="8588023" cy="4830763"/>
          </a:xfrm>
        </p:spPr>
      </p:pic>
    </p:spTree>
    <p:extLst>
      <p:ext uri="{BB962C8B-B14F-4D97-AF65-F5344CB8AC3E}">
        <p14:creationId xmlns:p14="http://schemas.microsoft.com/office/powerpoint/2010/main" val="45961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solidFill>
            <a:srgbClr val="F7F43E"/>
          </a:solidFill>
        </p:spPr>
        <p:txBody>
          <a:bodyPr>
            <a:normAutofit/>
          </a:bodyPr>
          <a:lstStyle/>
          <a:p>
            <a:r>
              <a:rPr lang="en-AU" b="1" dirty="0">
                <a:solidFill>
                  <a:srgbClr val="404040"/>
                </a:solidFill>
              </a:rPr>
              <a:t>What is Emotional design?</a:t>
            </a:r>
          </a:p>
        </p:txBody>
      </p:sp>
      <p:sp>
        <p:nvSpPr>
          <p:cNvPr id="54275" name="Rectangle 3" descr="Rectangle: Click to edit Master text styles&#10;Second level&#10;Third level&#10;Fourth level&#10;Fifth level"/>
          <p:cNvSpPr>
            <a:spLocks noGrp="1" noChangeArrowheads="1"/>
          </p:cNvSpPr>
          <p:nvPr>
            <p:ph idx="1"/>
          </p:nvPr>
        </p:nvSpPr>
        <p:spPr/>
        <p:txBody>
          <a:bodyPr/>
          <a:lstStyle/>
          <a:p>
            <a:r>
              <a:rPr lang="en-AU" dirty="0"/>
              <a:t>…or “affective usability”</a:t>
            </a:r>
          </a:p>
          <a:p>
            <a:pPr lvl="1"/>
            <a:r>
              <a:rPr lang="en-AU" dirty="0"/>
              <a:t>“Affective” = emotions</a:t>
            </a:r>
          </a:p>
          <a:p>
            <a:pPr lvl="1"/>
            <a:r>
              <a:rPr lang="en-AU" dirty="0"/>
              <a:t>“Usability” = ease of use</a:t>
            </a:r>
          </a:p>
          <a:p>
            <a:pPr lvl="2"/>
            <a:r>
              <a:rPr lang="en-AU" dirty="0"/>
              <a:t>Measuring the usability based on the way user feels</a:t>
            </a:r>
          </a:p>
          <a:p>
            <a:pPr lvl="2"/>
            <a:r>
              <a:rPr lang="en-AU" dirty="0"/>
              <a:t>Does the interface make me angry, annoyed, happy, excited, interested, etc</a:t>
            </a:r>
          </a:p>
          <a:p>
            <a:pPr lvl="2"/>
            <a:r>
              <a:rPr lang="en-AU" dirty="0"/>
              <a:t>Remember these emotions arise from the visual aspects AND the interactive aspects</a:t>
            </a:r>
          </a:p>
        </p:txBody>
      </p:sp>
    </p:spTree>
    <p:extLst>
      <p:ext uri="{BB962C8B-B14F-4D97-AF65-F5344CB8AC3E}">
        <p14:creationId xmlns:p14="http://schemas.microsoft.com/office/powerpoint/2010/main" val="338209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solidFill>
            <a:srgbClr val="F7F43E"/>
          </a:solidFill>
        </p:spPr>
        <p:txBody>
          <a:bodyPr>
            <a:normAutofit/>
          </a:bodyPr>
          <a:lstStyle/>
          <a:p>
            <a:r>
              <a:rPr lang="en-AU" b="1" dirty="0">
                <a:solidFill>
                  <a:srgbClr val="404040"/>
                </a:solidFill>
              </a:rPr>
              <a:t>What is Emotional design?</a:t>
            </a:r>
          </a:p>
        </p:txBody>
      </p:sp>
      <p:sp>
        <p:nvSpPr>
          <p:cNvPr id="65539" name="Rectangle 3" descr="Rectangle: Click to edit Master text styles&#10;Second level&#10;Third level&#10;Fourth level&#10;Fifth level"/>
          <p:cNvSpPr>
            <a:spLocks noGrp="1" noChangeArrowheads="1"/>
          </p:cNvSpPr>
          <p:nvPr>
            <p:ph idx="1"/>
          </p:nvPr>
        </p:nvSpPr>
        <p:spPr/>
        <p:txBody>
          <a:bodyPr>
            <a:normAutofit/>
          </a:bodyPr>
          <a:lstStyle/>
          <a:p>
            <a:r>
              <a:rPr lang="en-AU" dirty="0"/>
              <a:t>Usability paradigm shifts occur with the invention of new technology</a:t>
            </a:r>
          </a:p>
          <a:p>
            <a:pPr lvl="1"/>
            <a:r>
              <a:rPr lang="en-AU" dirty="0"/>
              <a:t>Mobile phones      colour screens      cameras 	    3G and smartphones      4G and enhanced multimedia/internet capabilities	   5G</a:t>
            </a:r>
          </a:p>
          <a:p>
            <a:pPr lvl="1"/>
            <a:r>
              <a:rPr lang="en-AU" dirty="0"/>
              <a:t>As technology evolves, so does the way users interact with it.</a:t>
            </a:r>
          </a:p>
          <a:p>
            <a:pPr lvl="1"/>
            <a:r>
              <a:rPr lang="en-AU" dirty="0"/>
              <a:t>Usability changes.</a:t>
            </a:r>
          </a:p>
          <a:p>
            <a:pPr lvl="2"/>
            <a:r>
              <a:rPr lang="en-AU" dirty="0"/>
              <a:t>For example: GUI (non-gesture) to NUI (gestures/motion) cause changes in emotional responses they evoke.</a:t>
            </a:r>
          </a:p>
        </p:txBody>
      </p:sp>
      <p:sp>
        <p:nvSpPr>
          <p:cNvPr id="65541" name="AutoShape 5"/>
          <p:cNvSpPr>
            <a:spLocks noChangeArrowheads="1"/>
          </p:cNvSpPr>
          <p:nvPr/>
        </p:nvSpPr>
        <p:spPr bwMode="auto">
          <a:xfrm>
            <a:off x="11391363" y="2462693"/>
            <a:ext cx="358775" cy="361950"/>
          </a:xfrm>
          <a:prstGeom prst="rightArrow">
            <a:avLst>
              <a:gd name="adj1" fmla="val 50000"/>
              <a:gd name="adj2" fmla="val 25000"/>
            </a:avLst>
          </a:prstGeom>
          <a:solidFill>
            <a:schemeClr val="folHlink"/>
          </a:solidFill>
          <a:ln w="9525" algn="ctr">
            <a:solidFill>
              <a:schemeClr val="tx1"/>
            </a:solidFill>
            <a:miter lim="800000"/>
            <a:headEnd/>
            <a:tailEnd/>
          </a:ln>
          <a:effectLst/>
        </p:spPr>
        <p:txBody>
          <a:bodyPr wrap="none" anchor="ctr"/>
          <a:lstStyle/>
          <a:p>
            <a:endParaRPr lang="en-AU"/>
          </a:p>
        </p:txBody>
      </p:sp>
      <p:sp>
        <p:nvSpPr>
          <p:cNvPr id="65542" name="AutoShape 6"/>
          <p:cNvSpPr>
            <a:spLocks noChangeArrowheads="1"/>
          </p:cNvSpPr>
          <p:nvPr/>
        </p:nvSpPr>
        <p:spPr bwMode="auto">
          <a:xfrm>
            <a:off x="3674624" y="2453817"/>
            <a:ext cx="358775" cy="358775"/>
          </a:xfrm>
          <a:prstGeom prst="rightArrow">
            <a:avLst>
              <a:gd name="adj1" fmla="val 50000"/>
              <a:gd name="adj2" fmla="val 25000"/>
            </a:avLst>
          </a:prstGeom>
          <a:solidFill>
            <a:schemeClr val="folHlink"/>
          </a:solidFill>
          <a:ln w="9525" algn="ctr">
            <a:solidFill>
              <a:schemeClr val="tx1"/>
            </a:solidFill>
            <a:miter lim="800000"/>
            <a:headEnd/>
            <a:tailEnd/>
          </a:ln>
          <a:effectLst/>
        </p:spPr>
        <p:txBody>
          <a:bodyPr wrap="none" anchor="ctr"/>
          <a:lstStyle/>
          <a:p>
            <a:endParaRPr lang="en-AU"/>
          </a:p>
        </p:txBody>
      </p:sp>
      <p:sp>
        <p:nvSpPr>
          <p:cNvPr id="65543" name="AutoShape 7"/>
          <p:cNvSpPr>
            <a:spLocks noChangeArrowheads="1"/>
          </p:cNvSpPr>
          <p:nvPr/>
        </p:nvSpPr>
        <p:spPr bwMode="auto">
          <a:xfrm>
            <a:off x="6267567" y="2453816"/>
            <a:ext cx="358775" cy="358775"/>
          </a:xfrm>
          <a:prstGeom prst="rightArrow">
            <a:avLst>
              <a:gd name="adj1" fmla="val 50000"/>
              <a:gd name="adj2" fmla="val 25000"/>
            </a:avLst>
          </a:prstGeom>
          <a:solidFill>
            <a:schemeClr val="folHlink"/>
          </a:solidFill>
          <a:ln w="9525" algn="ctr">
            <a:solidFill>
              <a:schemeClr val="tx1"/>
            </a:solidFill>
            <a:miter lim="800000"/>
            <a:headEnd/>
            <a:tailEnd/>
          </a:ln>
          <a:effectLst/>
        </p:spPr>
        <p:txBody>
          <a:bodyPr wrap="none" anchor="ctr"/>
          <a:lstStyle/>
          <a:p>
            <a:endParaRPr lang="en-AU"/>
          </a:p>
        </p:txBody>
      </p:sp>
      <p:sp>
        <p:nvSpPr>
          <p:cNvPr id="8" name="AutoShape 7"/>
          <p:cNvSpPr>
            <a:spLocks noChangeArrowheads="1"/>
          </p:cNvSpPr>
          <p:nvPr/>
        </p:nvSpPr>
        <p:spPr bwMode="auto">
          <a:xfrm>
            <a:off x="7967564" y="2453815"/>
            <a:ext cx="358775" cy="358775"/>
          </a:xfrm>
          <a:prstGeom prst="rightArrow">
            <a:avLst>
              <a:gd name="adj1" fmla="val 50000"/>
              <a:gd name="adj2" fmla="val 25000"/>
            </a:avLst>
          </a:prstGeom>
          <a:solidFill>
            <a:schemeClr val="folHlink"/>
          </a:solidFill>
          <a:ln w="9525" algn="ctr">
            <a:solidFill>
              <a:schemeClr val="tx1"/>
            </a:solidFill>
            <a:miter lim="800000"/>
            <a:headEnd/>
            <a:tailEnd/>
          </a:ln>
          <a:effectLst/>
        </p:spPr>
        <p:txBody>
          <a:bodyPr wrap="none" anchor="ctr"/>
          <a:lstStyle/>
          <a:p>
            <a:endParaRPr lang="en-AU"/>
          </a:p>
        </p:txBody>
      </p:sp>
      <p:sp>
        <p:nvSpPr>
          <p:cNvPr id="9" name="AutoShape 5"/>
          <p:cNvSpPr>
            <a:spLocks noChangeArrowheads="1"/>
          </p:cNvSpPr>
          <p:nvPr/>
        </p:nvSpPr>
        <p:spPr bwMode="auto">
          <a:xfrm>
            <a:off x="8768253" y="2824643"/>
            <a:ext cx="358775" cy="361950"/>
          </a:xfrm>
          <a:prstGeom prst="rightArrow">
            <a:avLst>
              <a:gd name="adj1" fmla="val 50000"/>
              <a:gd name="adj2" fmla="val 25000"/>
            </a:avLst>
          </a:prstGeom>
          <a:solidFill>
            <a:schemeClr val="folHlink"/>
          </a:solidFill>
          <a:ln w="9525" algn="ctr">
            <a:solidFill>
              <a:schemeClr val="tx1"/>
            </a:solidFill>
            <a:miter lim="800000"/>
            <a:headEnd/>
            <a:tailEnd/>
          </a:ln>
          <a:effectLst/>
        </p:spPr>
        <p:txBody>
          <a:bodyPr wrap="none" anchor="ctr"/>
          <a:lstStyle/>
          <a:p>
            <a:endParaRPr lang="en-AU"/>
          </a:p>
        </p:txBody>
      </p:sp>
    </p:spTree>
    <p:extLst>
      <p:ext uri="{BB962C8B-B14F-4D97-AF65-F5344CB8AC3E}">
        <p14:creationId xmlns:p14="http://schemas.microsoft.com/office/powerpoint/2010/main" val="687940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solidFill>
            <a:srgbClr val="F7F43E"/>
          </a:solidFill>
        </p:spPr>
        <p:txBody>
          <a:bodyPr>
            <a:normAutofit/>
          </a:bodyPr>
          <a:lstStyle/>
          <a:p>
            <a:r>
              <a:rPr lang="en-AU" b="1" dirty="0">
                <a:solidFill>
                  <a:srgbClr val="404040"/>
                </a:solidFill>
              </a:rPr>
              <a:t>What is Emotional design?</a:t>
            </a:r>
          </a:p>
        </p:txBody>
      </p:sp>
      <p:sp>
        <p:nvSpPr>
          <p:cNvPr id="67587" name="Rectangle 3" descr="Rectangle: Click to edit Master text styles&#10;Second level&#10;Third level&#10;Fourth level&#10;Fifth level"/>
          <p:cNvSpPr>
            <a:spLocks noGrp="1" noChangeArrowheads="1"/>
          </p:cNvSpPr>
          <p:nvPr>
            <p:ph idx="1"/>
          </p:nvPr>
        </p:nvSpPr>
        <p:spPr/>
        <p:txBody>
          <a:bodyPr>
            <a:normAutofit/>
          </a:bodyPr>
          <a:lstStyle/>
          <a:p>
            <a:r>
              <a:rPr lang="en-AU" dirty="0"/>
              <a:t>New style/design/products may appeal to users own likes, or with the aid of marketing:</a:t>
            </a:r>
          </a:p>
          <a:p>
            <a:pPr lvl="1"/>
            <a:r>
              <a:rPr lang="en-AU" dirty="0"/>
              <a:t>Apple: “</a:t>
            </a:r>
            <a:r>
              <a:rPr lang="en-AU" i="1" dirty="0"/>
              <a:t>Pros love iMac. So we created one just for you. It’s packed with the most powerful graphics and processors ever in a Mac, along with the most advanced storage, memory and I/O — all behind a breathtaking Retina 5K display in a sleek, all-in-one design. For everyone from photographers to video editors to 3D animators to musicians to software developers to scientists, iMac Pro is ready to turn your biggest ideas into your greatest work.”</a:t>
            </a:r>
          </a:p>
          <a:p>
            <a:pPr marL="342900" lvl="2" indent="-342900"/>
            <a:r>
              <a:rPr lang="en-AU" sz="3200" dirty="0"/>
              <a:t>Causes emotional responses and reactions.</a:t>
            </a:r>
          </a:p>
        </p:txBody>
      </p:sp>
    </p:spTree>
    <p:extLst>
      <p:ext uri="{BB962C8B-B14F-4D97-AF65-F5344CB8AC3E}">
        <p14:creationId xmlns:p14="http://schemas.microsoft.com/office/powerpoint/2010/main" val="3462104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solidFill>
            <a:srgbClr val="F7F43E"/>
          </a:solidFill>
        </p:spPr>
        <p:txBody>
          <a:bodyPr>
            <a:normAutofit/>
          </a:bodyPr>
          <a:lstStyle/>
          <a:p>
            <a:r>
              <a:rPr lang="en-AU" b="1" dirty="0">
                <a:solidFill>
                  <a:srgbClr val="404040"/>
                </a:solidFill>
              </a:rPr>
              <a:t>Activity - What is Emotional design?</a:t>
            </a:r>
          </a:p>
        </p:txBody>
      </p:sp>
      <p:sp>
        <p:nvSpPr>
          <p:cNvPr id="67587" name="Rectangle 3" descr="Rectangle: Click to edit Master text styles&#10;Second level&#10;Third level&#10;Fourth level&#10;Fifth level"/>
          <p:cNvSpPr>
            <a:spLocks noGrp="1" noChangeArrowheads="1"/>
          </p:cNvSpPr>
          <p:nvPr>
            <p:ph idx="1"/>
          </p:nvPr>
        </p:nvSpPr>
        <p:spPr/>
        <p:txBody>
          <a:bodyPr>
            <a:normAutofit/>
          </a:bodyPr>
          <a:lstStyle/>
          <a:p>
            <a:r>
              <a:rPr lang="en-AU" dirty="0"/>
              <a:t>Make a short list of items you have purchased or apps/systems you have (or still) use that were due to emotional reactions/responses to something (like an advertisement) you had seen or heard</a:t>
            </a:r>
          </a:p>
          <a:p>
            <a:r>
              <a:rPr lang="en-AU" sz="3200" dirty="0"/>
              <a:t>Have your feelings/emotions changed over time?</a:t>
            </a:r>
          </a:p>
        </p:txBody>
      </p:sp>
    </p:spTree>
    <p:extLst>
      <p:ext uri="{BB962C8B-B14F-4D97-AF65-F5344CB8AC3E}">
        <p14:creationId xmlns:p14="http://schemas.microsoft.com/office/powerpoint/2010/main" val="2492993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solidFill>
            <a:srgbClr val="C01428"/>
          </a:solidFill>
        </p:spPr>
        <p:txBody>
          <a:bodyPr>
            <a:normAutofit/>
          </a:bodyPr>
          <a:lstStyle/>
          <a:p>
            <a:r>
              <a:rPr lang="en-US" b="1" dirty="0">
                <a:solidFill>
                  <a:schemeClr val="bg1">
                    <a:lumMod val="95000"/>
                  </a:schemeClr>
                </a:solidFill>
              </a:rPr>
              <a:t>Fundamental Principles</a:t>
            </a:r>
          </a:p>
        </p:txBody>
      </p:sp>
      <p:sp>
        <p:nvSpPr>
          <p:cNvPr id="26627" name="Rectangle 3" descr="Rectangle: Click to edit Master text styles&#10;Second level&#10;Third level&#10;Fourth level&#10;Fifth level"/>
          <p:cNvSpPr>
            <a:spLocks noGrp="1" noChangeArrowheads="1"/>
          </p:cNvSpPr>
          <p:nvPr>
            <p:ph idx="1"/>
          </p:nvPr>
        </p:nvSpPr>
        <p:spPr/>
        <p:txBody>
          <a:bodyPr/>
          <a:lstStyle/>
          <a:p>
            <a:r>
              <a:rPr lang="en-US" dirty="0"/>
              <a:t>Taste is “in the eye of the beholder”.</a:t>
            </a:r>
          </a:p>
          <a:p>
            <a:r>
              <a:rPr lang="en-US" dirty="0"/>
              <a:t>Aesthetic judgment is personal and emotional.</a:t>
            </a:r>
          </a:p>
          <a:p>
            <a:r>
              <a:rPr lang="en-US" dirty="0"/>
              <a:t>There are a few universal principles that have emerged over time and can be applied across all cultures.</a:t>
            </a:r>
          </a:p>
          <a:p>
            <a:pPr lvl="1"/>
            <a:r>
              <a:rPr lang="en-US" dirty="0"/>
              <a:t>harmony</a:t>
            </a:r>
          </a:p>
          <a:p>
            <a:pPr lvl="1"/>
            <a:r>
              <a:rPr lang="en-US" dirty="0"/>
              <a:t>balance</a:t>
            </a:r>
          </a:p>
          <a:p>
            <a:pPr lvl="1"/>
            <a:r>
              <a:rPr lang="en-US" dirty="0"/>
              <a:t>simplicity</a:t>
            </a:r>
          </a:p>
          <a:p>
            <a:pPr>
              <a:lnSpc>
                <a:spcPct val="90000"/>
              </a:lnSpc>
            </a:pPr>
            <a:endParaRPr lang="en-US" dirty="0"/>
          </a:p>
        </p:txBody>
      </p:sp>
      <p:pic>
        <p:nvPicPr>
          <p:cNvPr id="4" name="Picture 3">
            <a:extLst>
              <a:ext uri="{FF2B5EF4-FFF2-40B4-BE49-F238E27FC236}">
                <a16:creationId xmlns:a16="http://schemas.microsoft.com/office/drawing/2014/main" id="{5E88FA9F-9521-4A7B-94A1-62BE127A6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8911" y="3314212"/>
            <a:ext cx="2833489" cy="2833489"/>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9</a:t>
            </a:r>
          </a:p>
        </p:txBody>
      </p:sp>
      <p:sp>
        <p:nvSpPr>
          <p:cNvPr id="3" name="Title 2"/>
          <p:cNvSpPr>
            <a:spLocks noGrp="1"/>
          </p:cNvSpPr>
          <p:nvPr>
            <p:ph type="title"/>
          </p:nvPr>
        </p:nvSpPr>
        <p:spPr/>
        <p:txBody>
          <a:bodyPr/>
          <a:lstStyle/>
          <a:p>
            <a:r>
              <a:rPr lang="en-AU" dirty="0"/>
              <a:t>Usability: NEW </a:t>
            </a:r>
            <a:r>
              <a:rPr lang="en-AU" dirty="0" err="1"/>
              <a:t>vs</a:t>
            </a:r>
            <a:r>
              <a:rPr lang="en-AU" dirty="0"/>
              <a:t> old</a:t>
            </a:r>
          </a:p>
        </p:txBody>
      </p:sp>
    </p:spTree>
    <p:extLst>
      <p:ext uri="{BB962C8B-B14F-4D97-AF65-F5344CB8AC3E}">
        <p14:creationId xmlns:p14="http://schemas.microsoft.com/office/powerpoint/2010/main" val="1790588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solidFill>
            <a:srgbClr val="4DBA4C"/>
          </a:solidFill>
        </p:spPr>
        <p:txBody>
          <a:bodyPr/>
          <a:lstStyle/>
          <a:p>
            <a:r>
              <a:rPr lang="en-AU" b="1" dirty="0">
                <a:solidFill>
                  <a:schemeClr val="bg1">
                    <a:lumMod val="95000"/>
                  </a:schemeClr>
                </a:solidFill>
              </a:rPr>
              <a:t>Usability: New </a:t>
            </a:r>
            <a:r>
              <a:rPr lang="en-AU" b="1" dirty="0" err="1">
                <a:solidFill>
                  <a:schemeClr val="bg1">
                    <a:lumMod val="95000"/>
                  </a:schemeClr>
                </a:solidFill>
              </a:rPr>
              <a:t>vs</a:t>
            </a:r>
            <a:r>
              <a:rPr lang="en-AU" b="1" dirty="0">
                <a:solidFill>
                  <a:schemeClr val="bg1">
                    <a:lumMod val="95000"/>
                  </a:schemeClr>
                </a:solidFill>
              </a:rPr>
              <a:t> Old</a:t>
            </a:r>
          </a:p>
        </p:txBody>
      </p:sp>
      <p:sp>
        <p:nvSpPr>
          <p:cNvPr id="55299" name="Rectangle 3" descr="Rectangle: Click to edit Master text styles&#10;Second level&#10;Third level&#10;Fourth level&#10;Fifth level"/>
          <p:cNvSpPr>
            <a:spLocks noGrp="1" noChangeArrowheads="1"/>
          </p:cNvSpPr>
          <p:nvPr>
            <p:ph idx="1"/>
          </p:nvPr>
        </p:nvSpPr>
        <p:spPr/>
        <p:txBody>
          <a:bodyPr>
            <a:normAutofit/>
          </a:bodyPr>
          <a:lstStyle/>
          <a:p>
            <a:r>
              <a:rPr lang="en-AU" dirty="0"/>
              <a:t>Emotions (Donald Norman)</a:t>
            </a:r>
          </a:p>
          <a:p>
            <a:pPr lvl="1"/>
            <a:r>
              <a:rPr lang="en-AU" dirty="0"/>
              <a:t>From ‘traditional’ usability to ‘affective usability’ (emotional design)</a:t>
            </a:r>
          </a:p>
          <a:p>
            <a:pPr lvl="1"/>
            <a:r>
              <a:rPr lang="en-AU" dirty="0"/>
              <a:t>Traditional: maximum efficiency</a:t>
            </a:r>
          </a:p>
          <a:p>
            <a:pPr lvl="1"/>
            <a:r>
              <a:rPr lang="en-AU" dirty="0"/>
              <a:t>Affective: trade-off between efficiency and enjoyment</a:t>
            </a:r>
          </a:p>
          <a:p>
            <a:pPr lvl="2"/>
            <a:r>
              <a:rPr lang="en-AU" dirty="0"/>
              <a:t>DVD/Blu-ray menus – exploration and engagement</a:t>
            </a:r>
          </a:p>
          <a:p>
            <a:pPr lvl="3"/>
            <a:r>
              <a:rPr lang="en-AU" dirty="0"/>
              <a:t>How have streaming services designed their websites/apps?</a:t>
            </a:r>
          </a:p>
          <a:p>
            <a:pPr lvl="2"/>
            <a:r>
              <a:rPr lang="en-AU" dirty="0"/>
              <a:t>Games – sometimes deliberate “poor” interface design to increase difficulty/make more challenging</a:t>
            </a:r>
          </a:p>
          <a:p>
            <a:pPr lvl="2"/>
            <a:r>
              <a:rPr lang="en-AU" dirty="0"/>
              <a:t>Other products/systems examples?</a:t>
            </a:r>
          </a:p>
        </p:txBody>
      </p:sp>
    </p:spTree>
    <p:extLst>
      <p:ext uri="{BB962C8B-B14F-4D97-AF65-F5344CB8AC3E}">
        <p14:creationId xmlns:p14="http://schemas.microsoft.com/office/powerpoint/2010/main" val="42024389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solidFill>
            <a:srgbClr val="4DBA4C"/>
          </a:solidFill>
        </p:spPr>
        <p:txBody>
          <a:bodyPr/>
          <a:lstStyle/>
          <a:p>
            <a:r>
              <a:rPr lang="en-AU" b="1" dirty="0">
                <a:solidFill>
                  <a:srgbClr val="F2F2F2"/>
                </a:solidFill>
              </a:rPr>
              <a:t>Usability: New </a:t>
            </a:r>
            <a:r>
              <a:rPr lang="en-AU" b="1" dirty="0" err="1">
                <a:solidFill>
                  <a:srgbClr val="F2F2F2"/>
                </a:solidFill>
              </a:rPr>
              <a:t>vs</a:t>
            </a:r>
            <a:r>
              <a:rPr lang="en-AU" b="1" dirty="0">
                <a:solidFill>
                  <a:srgbClr val="F2F2F2"/>
                </a:solidFill>
              </a:rPr>
              <a:t> Old</a:t>
            </a:r>
          </a:p>
        </p:txBody>
      </p:sp>
      <p:sp>
        <p:nvSpPr>
          <p:cNvPr id="68611"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AU" dirty="0"/>
              <a:t>New ways of thinking</a:t>
            </a:r>
          </a:p>
          <a:p>
            <a:pPr lvl="1">
              <a:lnSpc>
                <a:spcPct val="90000"/>
              </a:lnSpc>
            </a:pPr>
            <a:r>
              <a:rPr lang="en-AU" dirty="0"/>
              <a:t>Emotional responses that motivate users to learn/interact with an interface</a:t>
            </a:r>
          </a:p>
          <a:p>
            <a:pPr lvl="1">
              <a:lnSpc>
                <a:spcPct val="90000"/>
              </a:lnSpc>
            </a:pPr>
            <a:r>
              <a:rPr lang="en-AU" dirty="0"/>
              <a:t>Users perception on usability are impacted on the aesthetics of the interface</a:t>
            </a:r>
          </a:p>
          <a:p>
            <a:pPr lvl="1">
              <a:lnSpc>
                <a:spcPct val="90000"/>
              </a:lnSpc>
            </a:pPr>
            <a:r>
              <a:rPr lang="en-AU" dirty="0"/>
              <a:t>Establishment of trust through professional interface design; important in e-commerce and when making transactions on the WWW</a:t>
            </a:r>
          </a:p>
        </p:txBody>
      </p:sp>
    </p:spTree>
    <p:extLst>
      <p:ext uri="{BB962C8B-B14F-4D97-AF65-F5344CB8AC3E}">
        <p14:creationId xmlns:p14="http://schemas.microsoft.com/office/powerpoint/2010/main" val="212180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10</a:t>
            </a:r>
          </a:p>
        </p:txBody>
      </p:sp>
      <p:sp>
        <p:nvSpPr>
          <p:cNvPr id="3" name="Title 2"/>
          <p:cNvSpPr>
            <a:spLocks noGrp="1"/>
          </p:cNvSpPr>
          <p:nvPr>
            <p:ph type="title"/>
          </p:nvPr>
        </p:nvSpPr>
        <p:spPr/>
        <p:txBody>
          <a:bodyPr/>
          <a:lstStyle/>
          <a:p>
            <a:r>
              <a:rPr lang="en-AU" dirty="0"/>
              <a:t>EMOTIONAL DESIGN:</a:t>
            </a:r>
            <a:br>
              <a:rPr lang="en-AU" dirty="0"/>
            </a:br>
            <a:r>
              <a:rPr lang="en-AU" dirty="0"/>
              <a:t>what’s the big deal?</a:t>
            </a:r>
          </a:p>
        </p:txBody>
      </p:sp>
    </p:spTree>
    <p:extLst>
      <p:ext uri="{BB962C8B-B14F-4D97-AF65-F5344CB8AC3E}">
        <p14:creationId xmlns:p14="http://schemas.microsoft.com/office/powerpoint/2010/main" val="1295507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solidFill>
            <a:srgbClr val="5B3F67"/>
          </a:solidFill>
        </p:spPr>
        <p:txBody>
          <a:bodyPr>
            <a:normAutofit/>
          </a:bodyPr>
          <a:lstStyle/>
          <a:p>
            <a:r>
              <a:rPr lang="en-AU" b="1" dirty="0">
                <a:solidFill>
                  <a:srgbClr val="F2F2F2"/>
                </a:solidFill>
              </a:rPr>
              <a:t>Emotional Design: What’s the big deal?</a:t>
            </a:r>
          </a:p>
        </p:txBody>
      </p:sp>
      <p:sp>
        <p:nvSpPr>
          <p:cNvPr id="76803"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AU" dirty="0"/>
              <a:t>Often ignored in interaction design; how do we know the emotional state of systems?</a:t>
            </a:r>
          </a:p>
          <a:p>
            <a:pPr>
              <a:lnSpc>
                <a:spcPct val="90000"/>
              </a:lnSpc>
            </a:pPr>
            <a:r>
              <a:rPr lang="en-AU" dirty="0"/>
              <a:t>Systems exist that try and help a user, but not if these elicit negative emotional responses, </a:t>
            </a:r>
            <a:r>
              <a:rPr lang="en-AU" dirty="0" err="1"/>
              <a:t>eg</a:t>
            </a:r>
            <a:r>
              <a:rPr lang="en-AU" dirty="0"/>
              <a:t>, irritation</a:t>
            </a:r>
          </a:p>
          <a:p>
            <a:pPr lvl="1">
              <a:lnSpc>
                <a:spcPct val="90000"/>
              </a:lnSpc>
            </a:pPr>
            <a:r>
              <a:rPr lang="en-AU" dirty="0"/>
              <a:t>Cannot have true and user-centred interactive systems that do not cater/consider the emotional state of the user</a:t>
            </a:r>
          </a:p>
          <a:p>
            <a:pPr lvl="1">
              <a:lnSpc>
                <a:spcPct val="90000"/>
              </a:lnSpc>
            </a:pPr>
            <a:r>
              <a:rPr lang="en-AU" dirty="0"/>
              <a:t>Should not design systems for some ‘generic’ user but use scenario-based design, user personas</a:t>
            </a:r>
          </a:p>
          <a:p>
            <a:pPr>
              <a:lnSpc>
                <a:spcPct val="80000"/>
              </a:lnSpc>
            </a:pPr>
            <a:endParaRPr lang="en-AU" sz="1400" i="1" dirty="0"/>
          </a:p>
        </p:txBody>
      </p:sp>
      <p:pic>
        <p:nvPicPr>
          <p:cNvPr id="1026" name="Picture 2" descr="http://cache.ohinternet.com/images/2/20/Clipp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2504" y="4848155"/>
            <a:ext cx="1409409" cy="140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339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B3F67"/>
          </a:solidFill>
        </p:spPr>
        <p:txBody>
          <a:bodyPr>
            <a:normAutofit/>
          </a:bodyPr>
          <a:lstStyle/>
          <a:p>
            <a:r>
              <a:rPr lang="en-AU" b="1" dirty="0">
                <a:solidFill>
                  <a:srgbClr val="F2F2F2"/>
                </a:solidFill>
              </a:rPr>
              <a:t>Emotional Design: What’s the big deal?</a:t>
            </a:r>
          </a:p>
        </p:txBody>
      </p:sp>
      <p:sp>
        <p:nvSpPr>
          <p:cNvPr id="3" name="Content Placeholder 2"/>
          <p:cNvSpPr>
            <a:spLocks noGrp="1"/>
          </p:cNvSpPr>
          <p:nvPr>
            <p:ph idx="1"/>
          </p:nvPr>
        </p:nvSpPr>
        <p:spPr/>
        <p:txBody>
          <a:bodyPr/>
          <a:lstStyle/>
          <a:p>
            <a:pPr>
              <a:lnSpc>
                <a:spcPct val="90000"/>
              </a:lnSpc>
            </a:pPr>
            <a:r>
              <a:rPr lang="en-AU" dirty="0"/>
              <a:t>Systems that are adaptable to different users must be able to receive emotional feedback so it can then learn how each group wishes to interact with it</a:t>
            </a:r>
          </a:p>
          <a:p>
            <a:pPr lvl="1">
              <a:lnSpc>
                <a:spcPct val="90000"/>
              </a:lnSpc>
            </a:pPr>
            <a:r>
              <a:rPr lang="en-AU" dirty="0"/>
              <a:t>Avatars/virtual assistants – can they be enabled/disabled? Are they targeted at a specific user group?</a:t>
            </a:r>
          </a:p>
          <a:p>
            <a:pPr lvl="1">
              <a:lnSpc>
                <a:spcPct val="90000"/>
              </a:lnSpc>
            </a:pPr>
            <a:r>
              <a:rPr lang="en-AU" dirty="0"/>
              <a:t>What other systems/interfaces or products?</a:t>
            </a:r>
          </a:p>
          <a:p>
            <a:pPr>
              <a:lnSpc>
                <a:spcPct val="80000"/>
              </a:lnSpc>
            </a:pPr>
            <a:endParaRPr lang="en-AU" sz="1800" b="1" dirty="0"/>
          </a:p>
          <a:p>
            <a:pPr algn="r">
              <a:lnSpc>
                <a:spcPct val="90000"/>
              </a:lnSpc>
              <a:buNone/>
            </a:pPr>
            <a:r>
              <a:rPr lang="en-AU" sz="1400" dirty="0"/>
              <a:t>(Reynolds &amp; Picard, 2001)</a:t>
            </a:r>
          </a:p>
        </p:txBody>
      </p:sp>
    </p:spTree>
    <p:extLst>
      <p:ext uri="{BB962C8B-B14F-4D97-AF65-F5344CB8AC3E}">
        <p14:creationId xmlns:p14="http://schemas.microsoft.com/office/powerpoint/2010/main" val="25599301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5B3F67"/>
          </a:solidFill>
        </p:spPr>
        <p:txBody>
          <a:bodyPr>
            <a:normAutofit/>
          </a:bodyPr>
          <a:lstStyle/>
          <a:p>
            <a:r>
              <a:rPr lang="en-AU" b="1" dirty="0">
                <a:solidFill>
                  <a:srgbClr val="F2F2F2"/>
                </a:solidFill>
              </a:rPr>
              <a:t>Emotional Design: What’s the big deal?</a:t>
            </a:r>
          </a:p>
        </p:txBody>
      </p:sp>
      <p:pic>
        <p:nvPicPr>
          <p:cNvPr id="4" name="The Pit_ Immersive VR">
            <a:hlinkClick r:id="" action="ppaction://media"/>
            <a:extLst>
              <a:ext uri="{FF2B5EF4-FFF2-40B4-BE49-F238E27FC236}">
                <a16:creationId xmlns:a16="http://schemas.microsoft.com/office/drawing/2014/main" id="{9C3C8A36-266A-4C9F-AEF1-88D2E7C617E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01988" y="1295400"/>
            <a:ext cx="8588023" cy="4830763"/>
          </a:xfrm>
          <a:prstGeom prst="rect">
            <a:avLst/>
          </a:prstGeom>
        </p:spPr>
      </p:pic>
    </p:spTree>
    <p:extLst>
      <p:ext uri="{BB962C8B-B14F-4D97-AF65-F5344CB8AC3E}">
        <p14:creationId xmlns:p14="http://schemas.microsoft.com/office/powerpoint/2010/main" val="369877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fullScrn="1">
              <p:cMediaNode vol="80000">
                <p:cTn id="12" fill="hold" display="0">
                  <p:stCondLst>
                    <p:cond delay="indefinite"/>
                  </p:stCondLst>
                </p:cTn>
                <p:tgtEl>
                  <p:spTgt spid="4"/>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solidFill>
            <a:srgbClr val="5B3F67"/>
          </a:solidFill>
        </p:spPr>
        <p:txBody>
          <a:bodyPr/>
          <a:lstStyle/>
          <a:p>
            <a:r>
              <a:rPr lang="en-AU" b="1" dirty="0">
                <a:solidFill>
                  <a:srgbClr val="F2F2F2"/>
                </a:solidFill>
              </a:rPr>
              <a:t>“Emotional” Interfaces?</a:t>
            </a:r>
          </a:p>
        </p:txBody>
      </p:sp>
      <p:sp>
        <p:nvSpPr>
          <p:cNvPr id="56323" name="Rectangle 3" descr="Rectangle: Click to edit Master text styles&#10;Second level&#10;Third level&#10;Fourth level&#10;Fifth level"/>
          <p:cNvSpPr>
            <a:spLocks noGrp="1" noChangeArrowheads="1"/>
          </p:cNvSpPr>
          <p:nvPr>
            <p:ph idx="1"/>
          </p:nvPr>
        </p:nvSpPr>
        <p:spPr/>
        <p:txBody>
          <a:bodyPr>
            <a:normAutofit/>
          </a:bodyPr>
          <a:lstStyle/>
          <a:p>
            <a:r>
              <a:rPr lang="en-AU" dirty="0"/>
              <a:t>Designers may create interfaces that evoke different emotions in the user</a:t>
            </a:r>
          </a:p>
          <a:p>
            <a:endParaRPr lang="en-AU" dirty="0"/>
          </a:p>
          <a:p>
            <a:endParaRPr lang="en-AU" dirty="0"/>
          </a:p>
          <a:p>
            <a:endParaRPr lang="en-AU" dirty="0"/>
          </a:p>
          <a:p>
            <a:endParaRPr lang="en-AU" dirty="0"/>
          </a:p>
          <a:p>
            <a:r>
              <a:rPr lang="en-AU" dirty="0"/>
              <a:t>Alternatively, designers may use expressive icons/graphics to signal emotional states in an interface</a:t>
            </a:r>
          </a:p>
          <a:p>
            <a:pPr>
              <a:buFontTx/>
              <a:buNone/>
            </a:pPr>
            <a:endParaRPr lang="en-AU" dirty="0"/>
          </a:p>
          <a:p>
            <a:endParaRPr lang="en-AU" dirty="0"/>
          </a:p>
        </p:txBody>
      </p:sp>
      <p:pic>
        <p:nvPicPr>
          <p:cNvPr id="3" name="Picture 2"/>
          <p:cNvPicPr>
            <a:picLocks noChangeAspect="1"/>
          </p:cNvPicPr>
          <p:nvPr/>
        </p:nvPicPr>
        <p:blipFill>
          <a:blip r:embed="rId3"/>
          <a:stretch>
            <a:fillRect/>
          </a:stretch>
        </p:blipFill>
        <p:spPr>
          <a:xfrm>
            <a:off x="6383101" y="5748328"/>
            <a:ext cx="1659300" cy="83127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545" y="2262958"/>
            <a:ext cx="3870910" cy="2102146"/>
          </a:xfrm>
          <a:prstGeom prst="rect">
            <a:avLst/>
          </a:prstGeom>
        </p:spPr>
      </p:pic>
      <p:pic>
        <p:nvPicPr>
          <p:cNvPr id="5" name="Picture 4"/>
          <p:cNvPicPr>
            <a:picLocks noChangeAspect="1"/>
          </p:cNvPicPr>
          <p:nvPr/>
        </p:nvPicPr>
        <p:blipFill>
          <a:blip r:embed="rId5"/>
          <a:stretch>
            <a:fillRect/>
          </a:stretch>
        </p:blipFill>
        <p:spPr>
          <a:xfrm>
            <a:off x="5092920" y="5749284"/>
            <a:ext cx="643041" cy="848068"/>
          </a:xfrm>
          <a:prstGeom prst="rect">
            <a:avLst/>
          </a:prstGeom>
        </p:spPr>
      </p:pic>
    </p:spTree>
    <p:extLst>
      <p:ext uri="{BB962C8B-B14F-4D97-AF65-F5344CB8AC3E}">
        <p14:creationId xmlns:p14="http://schemas.microsoft.com/office/powerpoint/2010/main" val="3209621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solidFill>
            <a:srgbClr val="5B3F67"/>
          </a:solidFill>
        </p:spPr>
        <p:txBody>
          <a:bodyPr/>
          <a:lstStyle/>
          <a:p>
            <a:r>
              <a:rPr lang="en-AU" b="1" dirty="0">
                <a:solidFill>
                  <a:srgbClr val="F2F2F2"/>
                </a:solidFill>
              </a:rPr>
              <a:t>“Emotional” Interfaces?</a:t>
            </a:r>
          </a:p>
        </p:txBody>
      </p:sp>
      <p:sp>
        <p:nvSpPr>
          <p:cNvPr id="66563" name="Rectangle 3" descr="Rectangle: Click to edit Master text styles&#10;Second level&#10;Third level&#10;Fourth level&#10;Fifth level"/>
          <p:cNvSpPr>
            <a:spLocks noGrp="1" noChangeArrowheads="1"/>
          </p:cNvSpPr>
          <p:nvPr>
            <p:ph idx="1"/>
          </p:nvPr>
        </p:nvSpPr>
        <p:spPr/>
        <p:txBody>
          <a:bodyPr/>
          <a:lstStyle/>
          <a:p>
            <a:r>
              <a:rPr lang="en-AU" dirty="0"/>
              <a:t>Designers can also consider using:</a:t>
            </a:r>
          </a:p>
          <a:p>
            <a:pPr lvl="1"/>
            <a:r>
              <a:rPr lang="en-AU" dirty="0"/>
              <a:t>Recognition</a:t>
            </a:r>
          </a:p>
          <a:p>
            <a:pPr lvl="1"/>
            <a:r>
              <a:rPr lang="en-AU" dirty="0"/>
              <a:t>Humour</a:t>
            </a:r>
          </a:p>
          <a:p>
            <a:pPr lvl="1"/>
            <a:r>
              <a:rPr lang="en-AU" dirty="0"/>
              <a:t>Engagement</a:t>
            </a:r>
          </a:p>
          <a:p>
            <a:pPr lvl="1"/>
            <a:r>
              <a:rPr lang="en-AU" dirty="0"/>
              <a:t>Dissonance</a:t>
            </a:r>
          </a:p>
          <a:p>
            <a:pPr lvl="1"/>
            <a:r>
              <a:rPr lang="en-AU" dirty="0"/>
              <a:t>Tone of voice</a:t>
            </a:r>
          </a:p>
          <a:p>
            <a:pPr marL="457200" lvl="1" indent="0">
              <a:buNone/>
            </a:pPr>
            <a:r>
              <a:rPr lang="en-AU" sz="2400" dirty="0"/>
              <a:t>Sabina Idler:</a:t>
            </a:r>
            <a:r>
              <a:rPr lang="en-AU" dirty="0"/>
              <a:t> </a:t>
            </a:r>
            <a:r>
              <a:rPr lang="en-AU" sz="2400" dirty="0">
                <a:hlinkClick r:id="rId2"/>
              </a:rPr>
              <a:t>http://www.smashingmagazine.com/2012/04/12/building-emotion-into-your-websites/</a:t>
            </a:r>
            <a:endParaRPr lang="en-AU" sz="2400" dirty="0"/>
          </a:p>
          <a:p>
            <a:endParaRPr lang="en-AU" dirty="0"/>
          </a:p>
          <a:p>
            <a:pPr lvl="1"/>
            <a:endParaRPr lang="en-AU" dirty="0"/>
          </a:p>
        </p:txBody>
      </p:sp>
    </p:spTree>
    <p:extLst>
      <p:ext uri="{BB962C8B-B14F-4D97-AF65-F5344CB8AC3E}">
        <p14:creationId xmlns:p14="http://schemas.microsoft.com/office/powerpoint/2010/main" val="28861942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solidFill>
            <a:srgbClr val="5B3F67"/>
          </a:solidFill>
        </p:spPr>
        <p:txBody>
          <a:bodyPr/>
          <a:lstStyle/>
          <a:p>
            <a:r>
              <a:rPr lang="en-AU" b="1" dirty="0">
                <a:solidFill>
                  <a:srgbClr val="F2F2F2"/>
                </a:solidFill>
              </a:rPr>
              <a:t>Activity - “Emotional” Interfaces?</a:t>
            </a:r>
          </a:p>
        </p:txBody>
      </p:sp>
      <p:sp>
        <p:nvSpPr>
          <p:cNvPr id="66563" name="Rectangle 3" descr="Rectangle: Click to edit Master text styles&#10;Second level&#10;Third level&#10;Fourth level&#10;Fifth level"/>
          <p:cNvSpPr>
            <a:spLocks noGrp="1" noChangeArrowheads="1"/>
          </p:cNvSpPr>
          <p:nvPr>
            <p:ph idx="1"/>
          </p:nvPr>
        </p:nvSpPr>
        <p:spPr/>
        <p:txBody>
          <a:bodyPr>
            <a:normAutofit/>
          </a:bodyPr>
          <a:lstStyle/>
          <a:p>
            <a:r>
              <a:rPr lang="en-AU" dirty="0"/>
              <a:t>Emotional review:</a:t>
            </a:r>
          </a:p>
          <a:p>
            <a:pPr lvl="1"/>
            <a:r>
              <a:rPr lang="en-AU" dirty="0">
                <a:hlinkClick r:id="rId2"/>
              </a:rPr>
              <a:t>https://carbonmade.com/</a:t>
            </a:r>
            <a:endParaRPr lang="en-AU" dirty="0"/>
          </a:p>
          <a:p>
            <a:pPr lvl="1"/>
            <a:r>
              <a:rPr lang="en-AU" dirty="0">
                <a:hlinkClick r:id="rId3"/>
              </a:rPr>
              <a:t>http://mailchimp.com/</a:t>
            </a:r>
            <a:endParaRPr lang="en-AU" dirty="0"/>
          </a:p>
          <a:p>
            <a:pPr lvl="1"/>
            <a:r>
              <a:rPr lang="en-AU" dirty="0">
                <a:hlinkClick r:id="rId4"/>
              </a:rPr>
              <a:t>https://www.mint.com/</a:t>
            </a:r>
            <a:endParaRPr lang="en-AU" dirty="0"/>
          </a:p>
          <a:p>
            <a:r>
              <a:rPr lang="en-AU" dirty="0"/>
              <a:t>Positive? Negative? Indifferent?</a:t>
            </a:r>
          </a:p>
          <a:p>
            <a:r>
              <a:rPr lang="en-AU" dirty="0"/>
              <a:t>Why?</a:t>
            </a:r>
          </a:p>
          <a:p>
            <a:r>
              <a:rPr lang="en-AU" dirty="0"/>
              <a:t>Do we all agree on how these sites make us feel/our willingness to use/interact with them?</a:t>
            </a:r>
          </a:p>
          <a:p>
            <a:endParaRPr lang="en-AU" dirty="0"/>
          </a:p>
          <a:p>
            <a:pPr lvl="1"/>
            <a:endParaRPr lang="en-AU" dirty="0"/>
          </a:p>
        </p:txBody>
      </p:sp>
    </p:spTree>
    <p:extLst>
      <p:ext uri="{BB962C8B-B14F-4D97-AF65-F5344CB8AC3E}">
        <p14:creationId xmlns:p14="http://schemas.microsoft.com/office/powerpoint/2010/main" val="321907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solidFill>
            <a:srgbClr val="C01428"/>
          </a:solidFill>
        </p:spPr>
        <p:txBody>
          <a:bodyPr>
            <a:normAutofit/>
          </a:bodyPr>
          <a:lstStyle/>
          <a:p>
            <a:r>
              <a:rPr lang="en-US" b="1" dirty="0">
                <a:solidFill>
                  <a:schemeClr val="bg1">
                    <a:lumMod val="95000"/>
                  </a:schemeClr>
                </a:solidFill>
              </a:rPr>
              <a:t>Fundamental Principles</a:t>
            </a:r>
          </a:p>
        </p:txBody>
      </p:sp>
      <p:sp>
        <p:nvSpPr>
          <p:cNvPr id="26627" name="Rectangle 3" descr="Rectangle: Click to edit Master text styles&#10;Second level&#10;Third level&#10;Fourth level&#10;Fifth level"/>
          <p:cNvSpPr>
            <a:spLocks noGrp="1" noChangeArrowheads="1"/>
          </p:cNvSpPr>
          <p:nvPr>
            <p:ph idx="1"/>
          </p:nvPr>
        </p:nvSpPr>
        <p:spPr/>
        <p:txBody>
          <a:bodyPr/>
          <a:lstStyle/>
          <a:p>
            <a:r>
              <a:rPr lang="en-US" dirty="0"/>
              <a:t>These three principles can best be achieved through a few simple methods.</a:t>
            </a:r>
          </a:p>
          <a:p>
            <a:pPr lvl="1"/>
            <a:r>
              <a:rPr lang="en-US" dirty="0"/>
              <a:t>refinement</a:t>
            </a:r>
          </a:p>
          <a:p>
            <a:pPr lvl="1"/>
            <a:r>
              <a:rPr lang="en-US" dirty="0"/>
              <a:t>restraint</a:t>
            </a:r>
          </a:p>
          <a:p>
            <a:pPr lvl="1"/>
            <a:r>
              <a:rPr lang="en-US" dirty="0"/>
              <a:t>unity</a:t>
            </a:r>
          </a:p>
          <a:p>
            <a:pPr lvl="1"/>
            <a:r>
              <a:rPr lang="en-US" dirty="0"/>
              <a:t>modularity</a:t>
            </a:r>
          </a:p>
          <a:p>
            <a:pPr>
              <a:lnSpc>
                <a:spcPct val="90000"/>
              </a:lnSpc>
            </a:pP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solidFill>
            <a:srgbClr val="5B3F67"/>
          </a:solidFill>
        </p:spPr>
        <p:txBody>
          <a:bodyPr/>
          <a:lstStyle/>
          <a:p>
            <a:r>
              <a:rPr lang="en-AU" b="1" dirty="0">
                <a:solidFill>
                  <a:srgbClr val="F2F2F2"/>
                </a:solidFill>
              </a:rPr>
              <a:t>“Emotional” Interfaces?</a:t>
            </a:r>
          </a:p>
        </p:txBody>
      </p:sp>
      <p:sp>
        <p:nvSpPr>
          <p:cNvPr id="66563" name="Rectangle 3" descr="Rectangle: Click to edit Master text styles&#10;Second level&#10;Third level&#10;Fourth level&#10;Fifth level"/>
          <p:cNvSpPr>
            <a:spLocks noGrp="1" noChangeArrowheads="1"/>
          </p:cNvSpPr>
          <p:nvPr>
            <p:ph idx="1"/>
          </p:nvPr>
        </p:nvSpPr>
        <p:spPr/>
        <p:txBody>
          <a:bodyPr/>
          <a:lstStyle/>
          <a:p>
            <a:r>
              <a:rPr lang="en-AU" dirty="0"/>
              <a:t>A negative emotional response in poorly designed (the very opposite of ‘affective usability’ or ‘emotional design’)</a:t>
            </a:r>
          </a:p>
          <a:p>
            <a:pPr lvl="1"/>
            <a:r>
              <a:rPr lang="en-AU" dirty="0"/>
              <a:t>Aim: positive emotions/reactions, not negative ones!</a:t>
            </a:r>
          </a:p>
          <a:p>
            <a:pPr lvl="1"/>
            <a:endParaRPr lang="en-AU" dirty="0"/>
          </a:p>
        </p:txBody>
      </p:sp>
      <p:pic>
        <p:nvPicPr>
          <p:cNvPr id="66565" name="Picture 5" descr="error3"/>
          <p:cNvPicPr>
            <a:picLocks noChangeAspect="1" noChangeArrowheads="1"/>
          </p:cNvPicPr>
          <p:nvPr/>
        </p:nvPicPr>
        <p:blipFill>
          <a:blip r:embed="rId2" cstate="print"/>
          <a:srcRect/>
          <a:stretch>
            <a:fillRect/>
          </a:stretch>
        </p:blipFill>
        <p:spPr bwMode="auto">
          <a:xfrm>
            <a:off x="2351584" y="4149081"/>
            <a:ext cx="2533650" cy="1133475"/>
          </a:xfrm>
          <a:prstGeom prst="rect">
            <a:avLst/>
          </a:prstGeom>
          <a:no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944" y="3429000"/>
            <a:ext cx="4114800" cy="2857500"/>
          </a:xfrm>
          <a:prstGeom prst="rect">
            <a:avLst/>
          </a:prstGeom>
        </p:spPr>
      </p:pic>
    </p:spTree>
    <p:extLst>
      <p:ext uri="{BB962C8B-B14F-4D97-AF65-F5344CB8AC3E}">
        <p14:creationId xmlns:p14="http://schemas.microsoft.com/office/powerpoint/2010/main" val="2388287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8399" y="1772816"/>
            <a:ext cx="4695202" cy="5022458"/>
          </a:xfrm>
          <a:prstGeom prst="rect">
            <a:avLst/>
          </a:prstGeom>
        </p:spPr>
      </p:pic>
      <p:sp>
        <p:nvSpPr>
          <p:cNvPr id="66562" name="Rectangle 2"/>
          <p:cNvSpPr>
            <a:spLocks noGrp="1" noChangeArrowheads="1"/>
          </p:cNvSpPr>
          <p:nvPr>
            <p:ph type="title"/>
          </p:nvPr>
        </p:nvSpPr>
        <p:spPr>
          <a:solidFill>
            <a:srgbClr val="5B3F67"/>
          </a:solidFill>
        </p:spPr>
        <p:txBody>
          <a:bodyPr/>
          <a:lstStyle/>
          <a:p>
            <a:r>
              <a:rPr lang="en-AU" b="1" dirty="0">
                <a:solidFill>
                  <a:srgbClr val="F2F2F2"/>
                </a:solidFill>
              </a:rPr>
              <a:t>“Emotional” Interfaces?</a:t>
            </a:r>
          </a:p>
        </p:txBody>
      </p:sp>
      <p:sp>
        <p:nvSpPr>
          <p:cNvPr id="66563" name="Rectangle 3" descr="Rectangle: Click to edit Master text styles&#10;Second level&#10;Third level&#10;Fourth level&#10;Fifth level"/>
          <p:cNvSpPr>
            <a:spLocks noGrp="1" noChangeArrowheads="1"/>
          </p:cNvSpPr>
          <p:nvPr>
            <p:ph idx="1"/>
          </p:nvPr>
        </p:nvSpPr>
        <p:spPr/>
        <p:txBody>
          <a:bodyPr/>
          <a:lstStyle/>
          <a:p>
            <a:r>
              <a:rPr lang="en-AU" dirty="0"/>
              <a:t>Consider your colour options:</a:t>
            </a:r>
          </a:p>
          <a:p>
            <a:pPr lvl="1"/>
            <a:endParaRPr lang="en-AU" dirty="0"/>
          </a:p>
        </p:txBody>
      </p:sp>
      <p:sp>
        <p:nvSpPr>
          <p:cNvPr id="4" name="TextBox 3"/>
          <p:cNvSpPr txBox="1"/>
          <p:nvPr/>
        </p:nvSpPr>
        <p:spPr>
          <a:xfrm>
            <a:off x="8544272" y="5295169"/>
            <a:ext cx="3384376" cy="830997"/>
          </a:xfrm>
          <a:prstGeom prst="rect">
            <a:avLst/>
          </a:prstGeom>
          <a:noFill/>
        </p:spPr>
        <p:txBody>
          <a:bodyPr wrap="square" rtlCol="0">
            <a:spAutoFit/>
          </a:bodyPr>
          <a:lstStyle/>
          <a:p>
            <a:r>
              <a:rPr lang="en-AU" sz="1600" b="1" dirty="0">
                <a:latin typeface="+mn-lt"/>
              </a:rPr>
              <a:t>Source:</a:t>
            </a:r>
            <a:endParaRPr lang="en-AU" sz="1600" dirty="0">
              <a:latin typeface="+mn-lt"/>
            </a:endParaRPr>
          </a:p>
          <a:p>
            <a:r>
              <a:rPr lang="en-AU" sz="1600" dirty="0">
                <a:latin typeface="+mn-lt"/>
              </a:rPr>
              <a:t>https://blog.hubspot.com/marketing/emotion-landing-pages</a:t>
            </a:r>
          </a:p>
        </p:txBody>
      </p:sp>
    </p:spTree>
    <p:extLst>
      <p:ext uri="{BB962C8B-B14F-4D97-AF65-F5344CB8AC3E}">
        <p14:creationId xmlns:p14="http://schemas.microsoft.com/office/powerpoint/2010/main" val="7401969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404040"/>
                </a:solidFill>
              </a:rPr>
              <a:t>11</a:t>
            </a:r>
          </a:p>
        </p:txBody>
      </p:sp>
      <p:sp>
        <p:nvSpPr>
          <p:cNvPr id="3" name="Title 2"/>
          <p:cNvSpPr>
            <a:spLocks noGrp="1"/>
          </p:cNvSpPr>
          <p:nvPr>
            <p:ph type="title"/>
          </p:nvPr>
        </p:nvSpPr>
        <p:spPr/>
        <p:txBody>
          <a:bodyPr/>
          <a:lstStyle/>
          <a:p>
            <a:r>
              <a:rPr lang="en-AU" dirty="0"/>
              <a:t>EMOTIONAL DESIGN</a:t>
            </a:r>
            <a:br>
              <a:rPr lang="en-AU" dirty="0"/>
            </a:br>
            <a:r>
              <a:rPr lang="en-AU" dirty="0"/>
              <a:t>IMPORTANCE</a:t>
            </a:r>
          </a:p>
        </p:txBody>
      </p:sp>
    </p:spTree>
    <p:extLst>
      <p:ext uri="{BB962C8B-B14F-4D97-AF65-F5344CB8AC3E}">
        <p14:creationId xmlns:p14="http://schemas.microsoft.com/office/powerpoint/2010/main" val="195414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solidFill>
            <a:srgbClr val="FCFFD1"/>
          </a:solidFill>
        </p:spPr>
        <p:txBody>
          <a:bodyPr>
            <a:normAutofit/>
          </a:bodyPr>
          <a:lstStyle/>
          <a:p>
            <a:r>
              <a:rPr lang="en-AU" b="1" dirty="0">
                <a:solidFill>
                  <a:srgbClr val="404040"/>
                </a:solidFill>
              </a:rPr>
              <a:t>Emotional Design Importance</a:t>
            </a:r>
          </a:p>
        </p:txBody>
      </p:sp>
      <p:sp>
        <p:nvSpPr>
          <p:cNvPr id="57347" name="Rectangle 3" descr="Rectangle: Click to edit Master text styles&#10;Second level&#10;Third level&#10;Fourth level&#10;Fifth level"/>
          <p:cNvSpPr>
            <a:spLocks noGrp="1" noChangeArrowheads="1"/>
          </p:cNvSpPr>
          <p:nvPr>
            <p:ph idx="1"/>
          </p:nvPr>
        </p:nvSpPr>
        <p:spPr/>
        <p:txBody>
          <a:bodyPr>
            <a:normAutofit lnSpcReduction="10000"/>
          </a:bodyPr>
          <a:lstStyle/>
          <a:p>
            <a:r>
              <a:rPr lang="en-AU" dirty="0"/>
              <a:t>Boring interfaces – users loose interest – interface fails to be productive</a:t>
            </a:r>
          </a:p>
          <a:p>
            <a:r>
              <a:rPr lang="en-AU" dirty="0"/>
              <a:t>Users in right frame of mind will complete tasks with ease (not frustrated)</a:t>
            </a:r>
          </a:p>
          <a:p>
            <a:r>
              <a:rPr lang="en-AU" dirty="0"/>
              <a:t>User Centred Design (UCD) still important but also with attention to their emotional needs/requirements</a:t>
            </a:r>
          </a:p>
          <a:p>
            <a:pPr marL="342900" lvl="1" indent="-342900">
              <a:buFont typeface="Arial" pitchFamily="34" charset="0"/>
              <a:buChar char="•"/>
            </a:pPr>
            <a:r>
              <a:rPr lang="en-AU" sz="3200" dirty="0"/>
              <a:t>User still remains the focus of the design process.</a:t>
            </a:r>
          </a:p>
          <a:p>
            <a:r>
              <a:rPr lang="en-AU" dirty="0"/>
              <a:t>If usability issues are present, users are more likely to tolerate them if the interface is aesthetically pleasing/enjoyable to use.</a:t>
            </a:r>
          </a:p>
        </p:txBody>
      </p:sp>
    </p:spTree>
    <p:extLst>
      <p:ext uri="{BB962C8B-B14F-4D97-AF65-F5344CB8AC3E}">
        <p14:creationId xmlns:p14="http://schemas.microsoft.com/office/powerpoint/2010/main" val="279590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solidFill>
            <a:srgbClr val="FCFFD1"/>
          </a:solidFill>
        </p:spPr>
        <p:txBody>
          <a:bodyPr/>
          <a:lstStyle/>
          <a:p>
            <a:r>
              <a:rPr lang="en-AU" b="1" dirty="0">
                <a:solidFill>
                  <a:srgbClr val="404040"/>
                </a:solidFill>
              </a:rPr>
              <a:t>Further Reading</a:t>
            </a:r>
          </a:p>
        </p:txBody>
      </p:sp>
      <p:sp>
        <p:nvSpPr>
          <p:cNvPr id="64515" name="Rectangle 3" descr="Rectangle: Click to edit Master text styles&#10;Second level&#10;Third level&#10;Fourth level&#10;Fifth level"/>
          <p:cNvSpPr>
            <a:spLocks noGrp="1" noChangeArrowheads="1"/>
          </p:cNvSpPr>
          <p:nvPr>
            <p:ph idx="1"/>
          </p:nvPr>
        </p:nvSpPr>
        <p:spPr/>
        <p:txBody>
          <a:bodyPr>
            <a:normAutofit/>
          </a:bodyPr>
          <a:lstStyle/>
          <a:p>
            <a:r>
              <a:rPr lang="en-AU" dirty="0"/>
              <a:t>Norman, D. A. 2004, </a:t>
            </a:r>
            <a:r>
              <a:rPr lang="en-AU" i="1" dirty="0"/>
              <a:t>Emotional Design: Why We Love (Or Hate) Everyday Things</a:t>
            </a:r>
            <a:r>
              <a:rPr lang="en-AU" dirty="0"/>
              <a:t>, Basic Books.</a:t>
            </a:r>
          </a:p>
          <a:p>
            <a:r>
              <a:rPr lang="en-AU" dirty="0"/>
              <a:t>Picard, R. W. and Reynolds, C. 2001 ‘Designing for affective interactions’, </a:t>
            </a:r>
            <a:r>
              <a:rPr lang="en-AU" i="1" dirty="0"/>
              <a:t>Proceedings from the 9th International Conference on Human-Computer Interaction</a:t>
            </a:r>
            <a:r>
              <a:rPr lang="en-AU" dirty="0"/>
              <a:t>, New Orleans, August 2001</a:t>
            </a:r>
          </a:p>
        </p:txBody>
      </p:sp>
    </p:spTree>
    <p:extLst>
      <p:ext uri="{BB962C8B-B14F-4D97-AF65-F5344CB8AC3E}">
        <p14:creationId xmlns:p14="http://schemas.microsoft.com/office/powerpoint/2010/main" val="1246777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solidFill>
            <a:srgbClr val="3B3B3B"/>
          </a:solidFill>
        </p:spPr>
        <p:txBody>
          <a:bodyPr/>
          <a:lstStyle/>
          <a:p>
            <a:r>
              <a:rPr lang="en-US" b="1" dirty="0">
                <a:solidFill>
                  <a:schemeClr val="bg1">
                    <a:lumMod val="95000"/>
                  </a:schemeClr>
                </a:solidFill>
              </a:rPr>
              <a:t>Summary</a:t>
            </a:r>
          </a:p>
        </p:txBody>
      </p:sp>
      <p:sp>
        <p:nvSpPr>
          <p:cNvPr id="18435" name="Rectangle 3"/>
          <p:cNvSpPr>
            <a:spLocks noGrp="1" noChangeArrowheads="1"/>
          </p:cNvSpPr>
          <p:nvPr>
            <p:ph idx="1"/>
          </p:nvPr>
        </p:nvSpPr>
        <p:spPr/>
        <p:txBody>
          <a:bodyPr>
            <a:normAutofit lnSpcReduction="10000"/>
          </a:bodyPr>
          <a:lstStyle/>
          <a:p>
            <a:pPr>
              <a:lnSpc>
                <a:spcPct val="90000"/>
              </a:lnSpc>
            </a:pPr>
            <a:r>
              <a:rPr lang="en-US" dirty="0"/>
              <a:t>Harmony, balance and simplicity are the key drivers for graphical design.</a:t>
            </a:r>
          </a:p>
          <a:p>
            <a:pPr>
              <a:lnSpc>
                <a:spcPct val="90000"/>
              </a:lnSpc>
            </a:pPr>
            <a:r>
              <a:rPr lang="en-US" dirty="0"/>
              <a:t>Designers use the methods of refinement, restraint, unity and modularity to achieve good design.</a:t>
            </a:r>
          </a:p>
          <a:p>
            <a:pPr>
              <a:lnSpc>
                <a:spcPct val="90000"/>
              </a:lnSpc>
            </a:pPr>
            <a:r>
              <a:rPr lang="en-US" dirty="0"/>
              <a:t>Affective (emotional) usability/design is just as, or in some instances, </a:t>
            </a:r>
            <a:r>
              <a:rPr lang="en-US" i="1" dirty="0"/>
              <a:t>more</a:t>
            </a:r>
            <a:r>
              <a:rPr lang="en-US" dirty="0"/>
              <a:t> important than ‘traditional’ usability.</a:t>
            </a:r>
          </a:p>
          <a:p>
            <a:pPr>
              <a:lnSpc>
                <a:spcPct val="90000"/>
              </a:lnSpc>
            </a:pPr>
            <a:r>
              <a:rPr lang="en-US" dirty="0"/>
              <a:t>Consider what emotional responses/feelings you want your users to experience when using your interface.</a:t>
            </a:r>
          </a:p>
          <a:p>
            <a:pPr>
              <a:lnSpc>
                <a:spcPct val="90000"/>
              </a:lnSpc>
            </a:pPr>
            <a:r>
              <a:rPr lang="en-US" dirty="0"/>
              <a:t>Ideally systems will respond accordingly to different emotional input/reactions from the user.</a:t>
            </a:r>
          </a:p>
        </p:txBody>
      </p:sp>
    </p:spTree>
    <p:extLst>
      <p:ext uri="{BB962C8B-B14F-4D97-AF65-F5344CB8AC3E}">
        <p14:creationId xmlns:p14="http://schemas.microsoft.com/office/powerpoint/2010/main" val="3300163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solidFill>
            <a:srgbClr val="3B3B3B"/>
          </a:solidFill>
        </p:spPr>
        <p:txBody>
          <a:bodyPr/>
          <a:lstStyle/>
          <a:p>
            <a:r>
              <a:rPr lang="en-AU" b="1">
                <a:solidFill>
                  <a:srgbClr val="F2F2F2"/>
                </a:solidFill>
              </a:rPr>
              <a:t>Next </a:t>
            </a:r>
            <a:r>
              <a:rPr lang="en-AU" b="1" dirty="0">
                <a:solidFill>
                  <a:srgbClr val="F2F2F2"/>
                </a:solidFill>
              </a:rPr>
              <a:t>T</a:t>
            </a:r>
            <a:r>
              <a:rPr lang="en-AU" b="1">
                <a:solidFill>
                  <a:srgbClr val="F2F2F2"/>
                </a:solidFill>
              </a:rPr>
              <a:t>opic</a:t>
            </a:r>
            <a:r>
              <a:rPr lang="en-AU" b="1" dirty="0">
                <a:solidFill>
                  <a:srgbClr val="F2F2F2"/>
                </a:solidFill>
              </a:rPr>
              <a:t>...</a:t>
            </a:r>
          </a:p>
        </p:txBody>
      </p:sp>
      <p:sp>
        <p:nvSpPr>
          <p:cNvPr id="5123" name="Rectangle 3"/>
          <p:cNvSpPr>
            <a:spLocks noGrp="1" noChangeArrowheads="1"/>
          </p:cNvSpPr>
          <p:nvPr>
            <p:ph idx="1"/>
          </p:nvPr>
        </p:nvSpPr>
        <p:spPr/>
        <p:txBody>
          <a:bodyPr/>
          <a:lstStyle/>
          <a:p>
            <a:r>
              <a:rPr lang="en-AU" dirty="0"/>
              <a:t>Formal evaluation techniques</a:t>
            </a:r>
          </a:p>
        </p:txBody>
      </p:sp>
    </p:spTree>
    <p:extLst>
      <p:ext uri="{BB962C8B-B14F-4D97-AF65-F5344CB8AC3E}">
        <p14:creationId xmlns:p14="http://schemas.microsoft.com/office/powerpoint/2010/main" val="3500672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chemeClr val="tx1">
                    <a:lumMod val="75000"/>
                    <a:lumOff val="25000"/>
                  </a:schemeClr>
                </a:solidFill>
              </a:rPr>
              <a:t>2</a:t>
            </a:r>
          </a:p>
        </p:txBody>
      </p:sp>
      <p:sp>
        <p:nvSpPr>
          <p:cNvPr id="3" name="Title 2"/>
          <p:cNvSpPr>
            <a:spLocks noGrp="1"/>
          </p:cNvSpPr>
          <p:nvPr>
            <p:ph type="title"/>
          </p:nvPr>
        </p:nvSpPr>
        <p:spPr/>
        <p:txBody>
          <a:bodyPr/>
          <a:lstStyle/>
          <a:p>
            <a:r>
              <a:rPr lang="en-AU" dirty="0"/>
              <a:t>HARMONY</a:t>
            </a:r>
          </a:p>
        </p:txBody>
      </p:sp>
    </p:spTree>
  </p:cSld>
  <p:clrMapOvr>
    <a:masterClrMapping/>
  </p:clrMapOvr>
</p:sld>
</file>

<file path=ppt/theme/theme1.xml><?xml version="1.0" encoding="utf-8"?>
<a:theme xmlns:a="http://schemas.openxmlformats.org/drawingml/2006/main" name="Lectur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Academic Staff Induction.pptx</Template>
  <TotalTime>2462</TotalTime>
  <Words>2371</Words>
  <Application>Microsoft Macintosh PowerPoint</Application>
  <PresentationFormat>Widescreen</PresentationFormat>
  <Paragraphs>329</Paragraphs>
  <Slides>86</Slides>
  <Notes>9</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Arial Narrow</vt:lpstr>
      <vt:lpstr>Calibri</vt:lpstr>
      <vt:lpstr>Times</vt:lpstr>
      <vt:lpstr>Trebuchet MS</vt:lpstr>
      <vt:lpstr>LectureTemplate</vt:lpstr>
      <vt:lpstr>SIT216 User Centred Design</vt:lpstr>
      <vt:lpstr>Last topic...</vt:lpstr>
      <vt:lpstr>Last topic...</vt:lpstr>
      <vt:lpstr>This Topic</vt:lpstr>
      <vt:lpstr>INTERACTION VS Interface design</vt:lpstr>
      <vt:lpstr>Interaction Design vs Interface Design</vt:lpstr>
      <vt:lpstr>Fundamental Principles</vt:lpstr>
      <vt:lpstr>Fundamental Principles</vt:lpstr>
      <vt:lpstr>HARMONY</vt:lpstr>
      <vt:lpstr>Harmony</vt:lpstr>
      <vt:lpstr>Harmony</vt:lpstr>
      <vt:lpstr>Activity - Which one “feels” right?</vt:lpstr>
      <vt:lpstr>Activity - Which one “feels” right?</vt:lpstr>
      <vt:lpstr>Harmony Examples</vt:lpstr>
      <vt:lpstr>Harmony Examples</vt:lpstr>
      <vt:lpstr>Harmony Examples</vt:lpstr>
      <vt:lpstr>BALANCE</vt:lpstr>
      <vt:lpstr>Balance</vt:lpstr>
      <vt:lpstr>Balance</vt:lpstr>
      <vt:lpstr>Activity - Balance</vt:lpstr>
      <vt:lpstr>Balance Examples</vt:lpstr>
      <vt:lpstr>Balance Examples</vt:lpstr>
      <vt:lpstr>Balance Examples</vt:lpstr>
      <vt:lpstr>Balance Examples</vt:lpstr>
      <vt:lpstr>SIMPLICITY</vt:lpstr>
      <vt:lpstr>Simplicity</vt:lpstr>
      <vt:lpstr>Simplicity Examples</vt:lpstr>
      <vt:lpstr>Simplicity Examples</vt:lpstr>
      <vt:lpstr>Simplicity Examples</vt:lpstr>
      <vt:lpstr>Simplicity Examples</vt:lpstr>
      <vt:lpstr>Simplicity Examples</vt:lpstr>
      <vt:lpstr>Activity - Simplicity</vt:lpstr>
      <vt:lpstr>Design Methods</vt:lpstr>
      <vt:lpstr>Design Methods</vt:lpstr>
      <vt:lpstr>Refinement</vt:lpstr>
      <vt:lpstr>Restraint</vt:lpstr>
      <vt:lpstr>Unity</vt:lpstr>
      <vt:lpstr>Unity</vt:lpstr>
      <vt:lpstr>Modularity</vt:lpstr>
      <vt:lpstr>EXAmples</vt:lpstr>
      <vt:lpstr>Activity – Interface Design</vt:lpstr>
      <vt:lpstr>Example 1</vt:lpstr>
      <vt:lpstr>Example 2</vt:lpstr>
      <vt:lpstr>Example 3</vt:lpstr>
      <vt:lpstr>Example 4</vt:lpstr>
      <vt:lpstr>Example 5</vt:lpstr>
      <vt:lpstr>Example 6</vt:lpstr>
      <vt:lpstr>Example 7</vt:lpstr>
      <vt:lpstr>Example 8</vt:lpstr>
      <vt:lpstr>Example 9</vt:lpstr>
      <vt:lpstr>Example 10</vt:lpstr>
      <vt:lpstr>EMOTIONAL DESIGN How do you feel?</vt:lpstr>
      <vt:lpstr>PowerPoint Presentation</vt:lpstr>
      <vt:lpstr>PowerPoint Presentation</vt:lpstr>
      <vt:lpstr>PowerPoint Presentation</vt:lpstr>
      <vt:lpstr>Activity - How do you feel?</vt:lpstr>
      <vt:lpstr>definitions</vt:lpstr>
      <vt:lpstr>Definitions</vt:lpstr>
      <vt:lpstr>Definitions</vt:lpstr>
      <vt:lpstr>Moods and Emotion</vt:lpstr>
      <vt:lpstr>Emotions vs Feelings</vt:lpstr>
      <vt:lpstr>Emotion and Memory</vt:lpstr>
      <vt:lpstr>Emotional design vs effective usability</vt:lpstr>
      <vt:lpstr>Affective Computing</vt:lpstr>
      <vt:lpstr>Affective Computing</vt:lpstr>
      <vt:lpstr>What is Emotional design?</vt:lpstr>
      <vt:lpstr>What is Emotional design?</vt:lpstr>
      <vt:lpstr>What is Emotional design?</vt:lpstr>
      <vt:lpstr>Activity - What is Emotional design?</vt:lpstr>
      <vt:lpstr>Usability: NEW vs old</vt:lpstr>
      <vt:lpstr>Usability: New vs Old</vt:lpstr>
      <vt:lpstr>Usability: New vs Old</vt:lpstr>
      <vt:lpstr>EMOTIONAL DESIGN: what’s the big deal?</vt:lpstr>
      <vt:lpstr>Emotional Design: What’s the big deal?</vt:lpstr>
      <vt:lpstr>Emotional Design: What’s the big deal?</vt:lpstr>
      <vt:lpstr>Emotional Design: What’s the big deal?</vt:lpstr>
      <vt:lpstr>“Emotional” Interfaces?</vt:lpstr>
      <vt:lpstr>“Emotional” Interfaces?</vt:lpstr>
      <vt:lpstr>Activity - “Emotional” Interfaces?</vt:lpstr>
      <vt:lpstr>“Emotional” Interfaces?</vt:lpstr>
      <vt:lpstr>“Emotional” Interfaces?</vt:lpstr>
      <vt:lpstr>EMOTIONAL DESIGN IMPORTANCE</vt:lpstr>
      <vt:lpstr>Emotional Design Importance</vt:lpstr>
      <vt:lpstr>Further Reading</vt:lpstr>
      <vt:lpstr>Summary</vt:lpstr>
      <vt:lpstr>Next Topic...</vt:lpstr>
    </vt:vector>
  </TitlesOfParts>
  <Company>Deakin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Unit</dc:title>
  <dc:subject>SIT263 Interfaces for Interactive Media</dc:subject>
  <dc:creator>Malcolm Campbell</dc:creator>
  <cp:lastModifiedBy>Hasan Ferdous</cp:lastModifiedBy>
  <cp:revision>168</cp:revision>
  <cp:lastPrinted>2016-04-24T14:53:32Z</cp:lastPrinted>
  <dcterms:created xsi:type="dcterms:W3CDTF">2011-05-10T11:56:01Z</dcterms:created>
  <dcterms:modified xsi:type="dcterms:W3CDTF">2020-11-08T04:07:27Z</dcterms:modified>
</cp:coreProperties>
</file>